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34.xml" ContentType="application/vnd.openxmlformats-officedocument.presentationml.tags+xml"/>
  <Override PartName="/ppt/notesSlides/notesSlide16.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17.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8.xml" ContentType="application/vnd.openxmlformats-officedocument.presentationml.notesSlide+xml"/>
  <Override PartName="/ppt/charts/chart2.xml" ContentType="application/vnd.openxmlformats-officedocument.drawingml.chart+xml"/>
  <Override PartName="/ppt/tags/tag167.xml" ContentType="application/vnd.openxmlformats-officedocument.presentationml.tags+xml"/>
  <Override PartName="/ppt/notesSlides/notesSlide19.xml" ContentType="application/vnd.openxmlformats-officedocument.presentationml.notesSlide+xml"/>
  <Override PartName="/ppt/tags/tag168.xml" ContentType="application/vnd.openxmlformats-officedocument.presentationml.tags+xml"/>
  <Override PartName="/ppt/notesSlides/notesSlide20.xml" ContentType="application/vnd.openxmlformats-officedocument.presentationml.notesSlide+xml"/>
  <Override PartName="/ppt/tags/tag169.xml" ContentType="application/vnd.openxmlformats-officedocument.presentationml.tags+xml"/>
  <Override PartName="/ppt/notesSlides/notesSlide21.xml" ContentType="application/vnd.openxmlformats-officedocument.presentationml.notesSlide+xml"/>
  <Override PartName="/ppt/tags/tag170.xml" ContentType="application/vnd.openxmlformats-officedocument.presentationml.tags+xml"/>
  <Override PartName="/ppt/notesSlides/notesSlide22.xml" ContentType="application/vnd.openxmlformats-officedocument.presentationml.notesSlide+xml"/>
  <Override PartName="/ppt/tags/tag171.xml" ContentType="application/vnd.openxmlformats-officedocument.presentationml.tags+xml"/>
  <Override PartName="/ppt/notesSlides/notesSlide23.xml" ContentType="application/vnd.openxmlformats-officedocument.presentationml.notesSlide+xml"/>
  <Override PartName="/ppt/tags/tag172.xml" ContentType="application/vnd.openxmlformats-officedocument.presentationml.tags+xml"/>
  <Override PartName="/ppt/notesSlides/notesSlide24.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25.xml" ContentType="application/vnd.openxmlformats-officedocument.presentationml.notesSlide+xml"/>
  <Override PartName="/ppt/tags/tag322.xml" ContentType="application/vnd.openxmlformats-officedocument.presentationml.tags+xml"/>
  <Override PartName="/ppt/notesSlides/notesSlide26.xml" ContentType="application/vnd.openxmlformats-officedocument.presentationml.notesSlide+xml"/>
  <Override PartName="/ppt/tags/tag323.xml" ContentType="application/vnd.openxmlformats-officedocument.presentationml.tags+xml"/>
  <Override PartName="/ppt/notesSlides/notesSlide27.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notesSlides/notesSlide28.xml" ContentType="application/vnd.openxmlformats-officedocument.presentationml.notesSlide+xml"/>
  <Override PartName="/ppt/tags/tag458.xml" ContentType="application/vnd.openxmlformats-officedocument.presentationml.tags+xml"/>
  <Override PartName="/ppt/notesSlides/notesSlide29.xml" ContentType="application/vnd.openxmlformats-officedocument.presentationml.notesSlide+xml"/>
  <Override PartName="/ppt/tags/tag459.xml" ContentType="application/vnd.openxmlformats-officedocument.presentationml.tags+xml"/>
  <Override PartName="/ppt/notesSlides/notesSlide30.xml" ContentType="application/vnd.openxmlformats-officedocument.presentationml.notesSlide+xml"/>
  <Override PartName="/ppt/tags/tag460.xml" ContentType="application/vnd.openxmlformats-officedocument.presentationml.tags+xml"/>
  <Override PartName="/ppt/notesSlides/notesSlide31.xml" ContentType="application/vnd.openxmlformats-officedocument.presentationml.notesSlide+xml"/>
  <Override PartName="/ppt/tags/tag461.xml" ContentType="application/vnd.openxmlformats-officedocument.presentationml.tags+xml"/>
  <Override PartName="/ppt/notesSlides/notesSlide3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8"/>
  </p:notesMasterIdLst>
  <p:handoutMasterIdLst>
    <p:handoutMasterId r:id="rId39"/>
  </p:handoutMasterIdLst>
  <p:sldIdLst>
    <p:sldId id="256" r:id="rId5"/>
    <p:sldId id="282" r:id="rId6"/>
    <p:sldId id="347" r:id="rId7"/>
    <p:sldId id="277" r:id="rId8"/>
    <p:sldId id="317" r:id="rId9"/>
    <p:sldId id="262" r:id="rId10"/>
    <p:sldId id="337" r:id="rId11"/>
    <p:sldId id="356" r:id="rId12"/>
    <p:sldId id="257" r:id="rId13"/>
    <p:sldId id="310" r:id="rId14"/>
    <p:sldId id="357" r:id="rId15"/>
    <p:sldId id="348" r:id="rId16"/>
    <p:sldId id="312" r:id="rId17"/>
    <p:sldId id="338" r:id="rId18"/>
    <p:sldId id="358" r:id="rId19"/>
    <p:sldId id="329" r:id="rId20"/>
    <p:sldId id="326" r:id="rId21"/>
    <p:sldId id="328" r:id="rId22"/>
    <p:sldId id="334" r:id="rId23"/>
    <p:sldId id="306" r:id="rId24"/>
    <p:sldId id="333" r:id="rId25"/>
    <p:sldId id="341" r:id="rId26"/>
    <p:sldId id="331" r:id="rId27"/>
    <p:sldId id="332" r:id="rId28"/>
    <p:sldId id="350" r:id="rId29"/>
    <p:sldId id="349" r:id="rId30"/>
    <p:sldId id="318" r:id="rId31"/>
    <p:sldId id="351" r:id="rId32"/>
    <p:sldId id="345" r:id="rId33"/>
    <p:sldId id="352" r:id="rId34"/>
    <p:sldId id="314" r:id="rId35"/>
    <p:sldId id="353" r:id="rId36"/>
    <p:sldId id="346" r:id="rId37"/>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trick" id="{0C27F2C0-DA9C-406E-A405-B268C4FD861F}">
          <p14:sldIdLst>
            <p14:sldId id="256"/>
            <p14:sldId id="282"/>
            <p14:sldId id="347"/>
            <p14:sldId id="277"/>
            <p14:sldId id="317"/>
            <p14:sldId id="262"/>
            <p14:sldId id="337"/>
          </p14:sldIdLst>
        </p14:section>
        <p14:section name="Maria" id="{ADAA00C9-2A96-47A6-A040-B3641178C9F2}">
          <p14:sldIdLst>
            <p14:sldId id="356"/>
            <p14:sldId id="257"/>
            <p14:sldId id="310"/>
          </p14:sldIdLst>
        </p14:section>
        <p14:section name="Meie" id="{3A99A9B8-B839-46CC-99F3-7FC7AB22F8FC}">
          <p14:sldIdLst>
            <p14:sldId id="357"/>
            <p14:sldId id="348"/>
            <p14:sldId id="312"/>
            <p14:sldId id="338"/>
          </p14:sldIdLst>
        </p14:section>
        <p14:section name="Nini" id="{985BD6EE-BC07-493D-B2E6-37B75993B43D}">
          <p14:sldIdLst>
            <p14:sldId id="358"/>
            <p14:sldId id="329"/>
            <p14:sldId id="326"/>
            <p14:sldId id="328"/>
          </p14:sldIdLst>
        </p14:section>
        <p14:section name="Mikhil" id="{3C813B8E-9CF6-4EAB-9B24-E0992096A6C4}">
          <p14:sldIdLst>
            <p14:sldId id="334"/>
            <p14:sldId id="306"/>
            <p14:sldId id="333"/>
          </p14:sldIdLst>
        </p14:section>
        <p14:section name="Backup" id="{9E83DCDD-3542-490C-8507-E00E634AA618}">
          <p14:sldIdLst>
            <p14:sldId id="341"/>
            <p14:sldId id="331"/>
            <p14:sldId id="332"/>
            <p14:sldId id="350"/>
            <p14:sldId id="349"/>
            <p14:sldId id="318"/>
            <p14:sldId id="351"/>
            <p14:sldId id="345"/>
            <p14:sldId id="352"/>
            <p14:sldId id="314"/>
            <p14:sldId id="353"/>
            <p14:sldId id="346"/>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461AC6C2-FA0F-3CD0-5DFF-10790A29D0E2}" name="Patrício Tavares, Maria" initials="PM" userId="S::maria.patriciotavares@alumni.esade.edu::f861fa2f-6e93-419f-af0d-b8bc7ec0fd94" providerId="AD"/>
  <p188:author id="{FFC871D5-52AC-C180-D913-DD2A4C8A08D6}" name="Guest User" initials="GU" userId="S::urn:spo:anon#5a832e79922c8b022eb315227a8d25acf2a91476fe2d828224ab154b4c8d38ea::" providerId="AD"/>
  <p188:author id="{21A18AE9-32F7-44E2-78A4-7BF9113F9B9D}" name="Doran, Patrick Ronan" initials="PD" userId="S::patrick.doran@alumni.esade.edu::500fecc9-fb85-4864-aaa3-06dbc46cde4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190D"/>
    <a:srgbClr val="C4C4C4"/>
    <a:srgbClr val="070B12"/>
    <a:srgbClr val="D4D4D4"/>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B35611-1230-8071-206A-A84F2287DEAD}" v="36" dt="2024-08-09T07:14:13.47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36" autoAdjust="0"/>
  </p:normalViewPr>
  <p:slideViewPr>
    <p:cSldViewPr snapToGrid="0">
      <p:cViewPr varScale="1">
        <p:scale>
          <a:sx n="65" d="100"/>
          <a:sy n="65" d="100"/>
        </p:scale>
        <p:origin x="1330" y="43"/>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124610591900311E-2"/>
          <c:y val="5.940289319790705E-2"/>
          <c:w val="0.97975077881619943"/>
          <c:h val="0.88119421360418593"/>
        </c:manualLayout>
      </c:layout>
      <c:barChart>
        <c:barDir val="bar"/>
        <c:grouping val="stacked"/>
        <c:varyColors val="0"/>
        <c:ser>
          <c:idx val="0"/>
          <c:order val="0"/>
          <c:spPr>
            <a:solidFill>
              <a:schemeClr val="accent1"/>
            </a:solidFill>
            <a:ln>
              <a:noFill/>
            </a:ln>
          </c:spPr>
          <c:invertIfNegative val="0"/>
          <c:dPt>
            <c:idx val="3"/>
            <c:invertIfNegative val="0"/>
            <c:bubble3D val="0"/>
            <c:spPr>
              <a:solidFill>
                <a:srgbClr val="D6D7D9"/>
              </a:solidFill>
              <a:ln>
                <a:noFill/>
              </a:ln>
            </c:spPr>
            <c:extLst>
              <c:ext xmlns:c16="http://schemas.microsoft.com/office/drawing/2014/chart" uri="{C3380CC4-5D6E-409C-BE32-E72D297353CC}">
                <c16:uniqueId val="{00000000-F582-4B8B-A7F6-1DBEE048AB8B}"/>
              </c:ext>
            </c:extLst>
          </c:dPt>
          <c:dPt>
            <c:idx val="4"/>
            <c:invertIfNegative val="0"/>
            <c:bubble3D val="0"/>
            <c:spPr>
              <a:solidFill>
                <a:srgbClr val="D6D7D9"/>
              </a:solidFill>
              <a:ln>
                <a:noFill/>
              </a:ln>
            </c:spPr>
            <c:extLst>
              <c:ext xmlns:c16="http://schemas.microsoft.com/office/drawing/2014/chart" uri="{C3380CC4-5D6E-409C-BE32-E72D297353CC}">
                <c16:uniqueId val="{00000001-F582-4B8B-A7F6-1DBEE048AB8B}"/>
              </c:ext>
            </c:extLst>
          </c:dPt>
          <c:dLbls>
            <c:dLbl>
              <c:idx val="1"/>
              <c:layout>
                <c:manualLayout>
                  <c:x val="5.1207165109034267E-2"/>
                  <c:y val="9.2336103416435823E-4"/>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s-E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F582-4B8B-A7F6-1DBEE048AB8B}"/>
                </c:ext>
              </c:extLst>
            </c:dLbl>
            <c:dLbl>
              <c:idx val="2"/>
              <c:layout>
                <c:manualLayout>
                  <c:x val="6.2110591900311526E-2"/>
                  <c:y val="9.2336103416435823E-4"/>
                </c:manualLayout>
              </c:layout>
              <c:numFmt formatCode="#,##0;&quot;-&quot;#,##0" sourceLinked="0"/>
              <c:spPr>
                <a:noFill/>
                <a:ln>
                  <a:noFill/>
                </a:ln>
              </c:spPr>
              <c:txPr>
                <a:bodyPr wrap="none"/>
                <a:lstStyle/>
                <a:p>
                  <a:pPr>
                    <a:defRPr sz="1400" kern="1200">
                      <a:solidFill>
                        <a:schemeClr val="tx1"/>
                      </a:solidFill>
                      <a:latin typeface="+mn-lt"/>
                      <a:ea typeface="+mn-ea"/>
                      <a:cs typeface="+mn-cs"/>
                    </a:defRPr>
                  </a:pPr>
                  <a:endParaRPr lang="es-E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F582-4B8B-A7F6-1DBEE048AB8B}"/>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3190</c:v>
                </c:pt>
                <c:pt idx="1">
                  <c:v>680</c:v>
                </c:pt>
                <c:pt idx="2">
                  <c:v>750</c:v>
                </c:pt>
                <c:pt idx="3">
                  <c:v>3000</c:v>
                </c:pt>
                <c:pt idx="4">
                  <c:v>3650</c:v>
                </c:pt>
              </c:numCache>
            </c:numRef>
          </c:val>
          <c:extLst>
            <c:ext xmlns:c16="http://schemas.microsoft.com/office/drawing/2014/chart" uri="{C3380CC4-5D6E-409C-BE32-E72D297353CC}">
              <c16:uniqueId val="{00000004-F582-4B8B-A7F6-1DBEE048AB8B}"/>
            </c:ext>
          </c:extLst>
        </c:ser>
        <c:dLbls>
          <c:showLegendKey val="0"/>
          <c:showVal val="0"/>
          <c:showCatName val="0"/>
          <c:showSerName val="0"/>
          <c:showPercent val="0"/>
          <c:showBubbleSize val="0"/>
        </c:dLbls>
        <c:gapWidth val="80"/>
        <c:overlap val="100"/>
        <c:axId val="1516502464"/>
        <c:axId val="1"/>
      </c:barChart>
      <c:catAx>
        <c:axId val="1516502464"/>
        <c:scaling>
          <c:orientation val="maxMin"/>
        </c:scaling>
        <c:delete val="0"/>
        <c:axPos val="l"/>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3650"/>
          <c:min val="500"/>
        </c:scaling>
        <c:delete val="1"/>
        <c:axPos val="t"/>
        <c:numFmt formatCode="General" sourceLinked="1"/>
        <c:majorTickMark val="out"/>
        <c:minorTickMark val="none"/>
        <c:tickLblPos val="nextTo"/>
        <c:crossAx val="1516502464"/>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829694323144097E-3"/>
          <c:y val="4.8489369638194703E-2"/>
          <c:w val="0.92698689956331881"/>
          <c:h val="0.90302126072361055"/>
        </c:manualLayout>
      </c:layout>
      <c:lineChart>
        <c:grouping val="standard"/>
        <c:varyColors val="0"/>
        <c:ser>
          <c:idx val="0"/>
          <c:order val="0"/>
          <c:spPr>
            <a:ln w="19050" cmpd="sng" algn="ctr">
              <a:solidFill>
                <a:srgbClr val="969696"/>
              </a:solidFill>
              <a:prstDash val="solid"/>
            </a:ln>
          </c:spPr>
          <c:marker>
            <c:symbol val="none"/>
          </c:marker>
          <c:dPt>
            <c:idx val="2"/>
            <c:marker>
              <c:symbol val="dash"/>
              <c:size val="9"/>
              <c:spPr>
                <a:solidFill>
                  <a:srgbClr val="C30C3E"/>
                </a:solidFill>
                <a:ln w="9525" cmpd="sng" algn="ctr">
                  <a:solidFill>
                    <a:srgbClr val="C30C3E"/>
                  </a:solidFill>
                  <a:prstDash val="solid"/>
                </a:ln>
              </c:spPr>
            </c:marker>
            <c:bubble3D val="0"/>
            <c:extLst>
              <c:ext xmlns:c16="http://schemas.microsoft.com/office/drawing/2014/chart" uri="{C3380CC4-5D6E-409C-BE32-E72D297353CC}">
                <c16:uniqueId val="{00000000-BEFC-42CA-8A8D-8DA6984D8704}"/>
              </c:ext>
            </c:extLst>
          </c:dPt>
          <c:dPt>
            <c:idx val="3"/>
            <c:marker>
              <c:symbol val="circle"/>
              <c:size val="9"/>
              <c:spPr>
                <a:solidFill>
                  <a:srgbClr val="000000"/>
                </a:solidFill>
                <a:ln w="9525" cmpd="sng" algn="ctr">
                  <a:solidFill>
                    <a:srgbClr val="000000"/>
                  </a:solidFill>
                  <a:prstDash val="solid"/>
                </a:ln>
              </c:spPr>
            </c:marker>
            <c:bubble3D val="0"/>
            <c:extLst>
              <c:ext xmlns:c16="http://schemas.microsoft.com/office/drawing/2014/chart" uri="{C3380CC4-5D6E-409C-BE32-E72D297353CC}">
                <c16:uniqueId val="{00000001-BEFC-42CA-8A8D-8DA6984D8704}"/>
              </c:ext>
            </c:extLst>
          </c:dPt>
          <c:dPt>
            <c:idx val="7"/>
            <c:marker>
              <c:symbol val="triangle"/>
              <c:size val="9"/>
              <c:spPr>
                <a:solidFill>
                  <a:srgbClr val="000000"/>
                </a:solidFill>
                <a:ln w="9525" cmpd="sng" algn="ctr">
                  <a:solidFill>
                    <a:srgbClr val="000000"/>
                  </a:solidFill>
                  <a:prstDash val="solid"/>
                </a:ln>
              </c:spPr>
            </c:marker>
            <c:bubble3D val="0"/>
            <c:extLst>
              <c:ext xmlns:c16="http://schemas.microsoft.com/office/drawing/2014/chart" uri="{C3380CC4-5D6E-409C-BE32-E72D297353CC}">
                <c16:uniqueId val="{00000002-BEFC-42CA-8A8D-8DA6984D8704}"/>
              </c:ext>
            </c:extLst>
          </c:dPt>
          <c:dPt>
            <c:idx val="11"/>
            <c:marker>
              <c:symbol val="diamond"/>
              <c:size val="9"/>
              <c:spPr>
                <a:solidFill>
                  <a:srgbClr val="000000"/>
                </a:solidFill>
                <a:ln w="9525" cmpd="sng" algn="ctr">
                  <a:solidFill>
                    <a:srgbClr val="000000"/>
                  </a:solidFill>
                  <a:prstDash val="solid"/>
                </a:ln>
              </c:spPr>
            </c:marker>
            <c:bubble3D val="0"/>
            <c:extLst>
              <c:ext xmlns:c16="http://schemas.microsoft.com/office/drawing/2014/chart" uri="{C3380CC4-5D6E-409C-BE32-E72D297353CC}">
                <c16:uniqueId val="{00000003-BEFC-42CA-8A8D-8DA6984D8704}"/>
              </c:ext>
            </c:extLst>
          </c:dPt>
          <c:val>
            <c:numRef>
              <c:f>Sheet1!$A$1:$S$1</c:f>
              <c:numCache>
                <c:formatCode>General</c:formatCode>
                <c:ptCount val="19"/>
                <c:pt idx="0">
                  <c:v>-2300</c:v>
                </c:pt>
                <c:pt idx="1">
                  <c:v>-12825.138263171904</c:v>
                </c:pt>
                <c:pt idx="2">
                  <c:v>-104223.95885783654</c:v>
                </c:pt>
                <c:pt idx="3">
                  <c:v>-19773.166947307545</c:v>
                </c:pt>
                <c:pt idx="4">
                  <c:v>16994</c:v>
                </c:pt>
                <c:pt idx="5">
                  <c:v>6659.0718968493911</c:v>
                </c:pt>
                <c:pt idx="6">
                  <c:v>10585.960588272981</c:v>
                </c:pt>
                <c:pt idx="7">
                  <c:v>194.20930859576038</c:v>
                </c:pt>
                <c:pt idx="8">
                  <c:v>51053.968000000008</c:v>
                </c:pt>
                <c:pt idx="9">
                  <c:v>125233.49551741774</c:v>
                </c:pt>
                <c:pt idx="10">
                  <c:v>165377.68854022099</c:v>
                </c:pt>
                <c:pt idx="11">
                  <c:v>213221.52951716009</c:v>
                </c:pt>
                <c:pt idx="12">
                  <c:v>531577.71878400003</c:v>
                </c:pt>
                <c:pt idx="13">
                  <c:v>674856.88573139941</c:v>
                </c:pt>
                <c:pt idx="14">
                  <c:v>721485.38418405387</c:v>
                </c:pt>
                <c:pt idx="15">
                  <c:v>1039861.8999215746</c:v>
                </c:pt>
                <c:pt idx="16">
                  <c:v>1275358.2234419202</c:v>
                </c:pt>
                <c:pt idx="17">
                  <c:v>1558252.3244007048</c:v>
                </c:pt>
                <c:pt idx="18">
                  <c:v>1755629.1963590714</c:v>
                </c:pt>
              </c:numCache>
            </c:numRef>
          </c:val>
          <c:smooth val="0"/>
          <c:extLst>
            <c:ext xmlns:c16="http://schemas.microsoft.com/office/drawing/2014/chart" uri="{C3380CC4-5D6E-409C-BE32-E72D297353CC}">
              <c16:uniqueId val="{00000004-BEFC-42CA-8A8D-8DA6984D8704}"/>
            </c:ext>
          </c:extLst>
        </c:ser>
        <c:dLbls>
          <c:showLegendKey val="0"/>
          <c:showVal val="0"/>
          <c:showCatName val="0"/>
          <c:showSerName val="0"/>
          <c:showPercent val="0"/>
          <c:showBubbleSize val="0"/>
        </c:dLbls>
        <c:marker val="1"/>
        <c:smooth val="0"/>
        <c:axId val="852929407"/>
        <c:axId val="1"/>
      </c:lineChart>
      <c:lineChart>
        <c:grouping val="standard"/>
        <c:varyColors val="0"/>
        <c:ser>
          <c:idx val="1"/>
          <c:order val="1"/>
          <c:spPr>
            <a:ln w="19050" cmpd="sng" algn="ctr">
              <a:solidFill>
                <a:schemeClr val="accent2"/>
              </a:solidFill>
              <a:prstDash val="solid"/>
            </a:ln>
          </c:spPr>
          <c:marker>
            <c:symbol val="none"/>
          </c:marker>
          <c:val>
            <c:numRef>
              <c:f>Sheet1!$A$2:$S$2</c:f>
              <c:numCache>
                <c:formatCode>General</c:formatCode>
                <c:ptCount val="19"/>
                <c:pt idx="3">
                  <c:v>0</c:v>
                </c:pt>
                <c:pt idx="4">
                  <c:v>1</c:v>
                </c:pt>
                <c:pt idx="5">
                  <c:v>1</c:v>
                </c:pt>
                <c:pt idx="6">
                  <c:v>2</c:v>
                </c:pt>
                <c:pt idx="7">
                  <c:v>2</c:v>
                </c:pt>
                <c:pt idx="8">
                  <c:v>4</c:v>
                </c:pt>
                <c:pt idx="9">
                  <c:v>5</c:v>
                </c:pt>
                <c:pt idx="10">
                  <c:v>7</c:v>
                </c:pt>
                <c:pt idx="11">
                  <c:v>8</c:v>
                </c:pt>
                <c:pt idx="12">
                  <c:v>17</c:v>
                </c:pt>
                <c:pt idx="13">
                  <c:v>18</c:v>
                </c:pt>
                <c:pt idx="14">
                  <c:v>21</c:v>
                </c:pt>
                <c:pt idx="15">
                  <c:v>29</c:v>
                </c:pt>
                <c:pt idx="16">
                  <c:v>34</c:v>
                </c:pt>
                <c:pt idx="17">
                  <c:v>41</c:v>
                </c:pt>
                <c:pt idx="18">
                  <c:v>45</c:v>
                </c:pt>
              </c:numCache>
            </c:numRef>
          </c:val>
          <c:smooth val="0"/>
          <c:extLst>
            <c:ext xmlns:c16="http://schemas.microsoft.com/office/drawing/2014/chart" uri="{C3380CC4-5D6E-409C-BE32-E72D297353CC}">
              <c16:uniqueId val="{00000005-BEFC-42CA-8A8D-8DA6984D8704}"/>
            </c:ext>
          </c:extLst>
        </c:ser>
        <c:dLbls>
          <c:showLegendKey val="0"/>
          <c:showVal val="0"/>
          <c:showCatName val="0"/>
          <c:showSerName val="0"/>
          <c:showPercent val="0"/>
          <c:showBubbleSize val="0"/>
        </c:dLbls>
        <c:marker val="1"/>
        <c:smooth val="0"/>
        <c:axId val="2"/>
        <c:axId val="3"/>
      </c:lineChart>
      <c:catAx>
        <c:axId val="852929407"/>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At val="0"/>
        <c:auto val="0"/>
        <c:lblAlgn val="ctr"/>
        <c:lblOffset val="100"/>
        <c:noMultiLvlLbl val="0"/>
      </c:catAx>
      <c:valAx>
        <c:axId val="1"/>
        <c:scaling>
          <c:orientation val="minMax"/>
          <c:max val="1800000"/>
          <c:min val="-200000"/>
        </c:scaling>
        <c:delete val="0"/>
        <c:axPos val="l"/>
        <c:majorGridlines>
          <c:spPr>
            <a:ln>
              <a:noFill/>
            </a:ln>
          </c:spPr>
        </c:majorGridlines>
        <c:numFmt formatCode="General" sourceLinked="1"/>
        <c:majorTickMark val="out"/>
        <c:minorTickMark val="none"/>
        <c:tickLblPos val="none"/>
        <c:spPr>
          <a:ln w="9525" cmpd="sng" algn="ctr">
            <a:solidFill>
              <a:srgbClr val="808080"/>
            </a:solidFill>
            <a:prstDash val="solid"/>
          </a:ln>
        </c:spPr>
        <c:txPr>
          <a:bodyPr wrap="none"/>
          <a:lstStyle/>
          <a:p>
            <a:pPr>
              <a:defRPr sz="1400" kern="1200">
                <a:latin typeface="+mn-lt"/>
                <a:ea typeface="+mn-ea"/>
                <a:cs typeface="+mn-cs"/>
              </a:defRPr>
            </a:pPr>
            <a:endParaRPr lang="es-ES"/>
          </a:p>
        </c:txPr>
        <c:crossAx val="852929407"/>
        <c:crosses val="min"/>
        <c:crossBetween val="midCat"/>
        <c:majorUnit val="200000"/>
      </c:valAx>
      <c:catAx>
        <c:axId val="2"/>
        <c:scaling>
          <c:orientation val="minMax"/>
        </c:scaling>
        <c:delete val="1"/>
        <c:axPos val="b"/>
        <c:majorGridlines>
          <c:spPr>
            <a:ln>
              <a:noFill/>
            </a:ln>
          </c:spPr>
        </c:majorGridlines>
        <c:majorTickMark val="none"/>
        <c:minorTickMark val="none"/>
        <c:tickLblPos val="none"/>
        <c:crossAx val="3"/>
        <c:crossesAt val="0"/>
        <c:auto val="0"/>
        <c:lblAlgn val="ctr"/>
        <c:lblOffset val="100"/>
        <c:noMultiLvlLbl val="0"/>
      </c:catAx>
      <c:valAx>
        <c:axId val="3"/>
        <c:scaling>
          <c:orientation val="minMax"/>
          <c:max val="110"/>
          <c:min val="-10"/>
        </c:scaling>
        <c:delete val="0"/>
        <c:axPos val="r"/>
        <c:majorGridlines>
          <c:spPr>
            <a:ln>
              <a:noFill/>
            </a:ln>
          </c:spPr>
        </c:majorGridlines>
        <c:numFmt formatCode="#,##0;&quot;-&quot;#,##0" sourceLinked="0"/>
        <c:majorTickMark val="out"/>
        <c:minorTickMark val="none"/>
        <c:tickLblPos val="nextTo"/>
        <c:spPr>
          <a:ln w="9525" cmpd="sng" algn="ctr">
            <a:solidFill>
              <a:schemeClr val="accent2"/>
            </a:solidFill>
            <a:prstDash val="solid"/>
          </a:ln>
        </c:spPr>
        <c:txPr>
          <a:bodyPr wrap="none"/>
          <a:lstStyle/>
          <a:p>
            <a:pPr>
              <a:defRPr sz="1400" kern="1200">
                <a:solidFill>
                  <a:schemeClr val="tx1"/>
                </a:solidFill>
                <a:latin typeface="+mn-lt"/>
                <a:ea typeface="+mn-ea"/>
                <a:cs typeface="+mn-cs"/>
              </a:defRPr>
            </a:pPr>
            <a:endParaRPr lang="es-ES"/>
          </a:p>
        </c:txPr>
        <c:crossAx val="2"/>
        <c:crosses val="max"/>
        <c:crossBetween val="midCat"/>
        <c:majorUnit val="10"/>
      </c:valAx>
    </c:plotArea>
    <c:plotVisOnly val="0"/>
    <c:dispBlanksAs val="gap"/>
    <c:showDLblsOverMax val="1"/>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11/2/2025</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ekz.ch/de/blue/wissen/2021/die-spuelmaschine-am-abend-oder-in-der-nacht-laufen-lassen.html#:~:text=Ein%20Geschirrsp%C3%BCler%20verbraucht%20pro%20Waschgang,7%20Liter%20Wasser."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utopia.de/ratgeber/wie-viel-energie-verbraucht-ein-waschmaschinen-durchgang-und-was-kostet-da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ekz.ch/de/blue/wissen/2021/die-spuelmaschine-am-abend-oder-in-der-nacht-laufen-lassen.html#:~:text=Ein%20Geschirrsp%C3%BCler%20verbraucht%20pro%20Waschgang,7%20Liter%20Wasser."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utopia.de/ratgeber/wie-viel-energie-verbraucht-ein-waschmaschinen-durchgang-und-was-kostet-da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tock.adobe.com/mx/search?k=heat%20pump%20diagra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kz.ch/de/blue/wissen/2021/die-spuelmaschine-am-abend-oder-in-der-nacht-laufen-lassen.html#:~:text=Ein%20Geschirrsp%C3%BCler%20verbraucht%20pro%20Waschgang,7%20Liter%20Wasser."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topia.de/ratgeber/wie-viel-energie-verbraucht-ein-waschmaschinen-durchgang-und-was-kostet-da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minsights.com/industry-analysis/commercial-heat-pump-marke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884221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We compare our solution to traditional heating solutions and air source heat pumps. While traditional systems maintain consistent efficiency, they cap at around 90%. Air source heat pumps can reach 350% efficiency but only under ideal conditions and drop significantly in colder climates. Our system provides a consistent efficiency of about 450%, filling a crucial market gap.</a:t>
            </a:r>
            <a:endParaRPr lang="en-US" dirty="0">
              <a:cs typeface="Calibri"/>
            </a:endParaRPr>
          </a:p>
        </p:txBody>
      </p:sp>
      <p:sp>
        <p:nvSpPr>
          <p:cNvPr id="4" name="Foliennummernplatzhalt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3380991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a:p>
        </p:txBody>
      </p:sp>
    </p:spTree>
    <p:extLst>
      <p:ext uri="{BB962C8B-B14F-4D97-AF65-F5344CB8AC3E}">
        <p14:creationId xmlns:p14="http://schemas.microsoft.com/office/powerpoint/2010/main" val="2125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Calibri"/>
              </a:rPr>
              <a:t>Selling it: 1) validation phase; spoke to customers and what did they find. Add quotes.</a:t>
            </a:r>
          </a:p>
          <a:p>
            <a:endParaRPr lang="en-GB" b="1"/>
          </a:p>
          <a:p>
            <a:r>
              <a:rPr lang="en-GB" b="1"/>
              <a:t>Partnerships:</a:t>
            </a:r>
            <a:r>
              <a:rPr lang="en-GB"/>
              <a:t> We buy heat pumps from manufacturers like Viessmann, Bosch, and LG, and integrate our heat exchanger system.</a:t>
            </a:r>
          </a:p>
          <a:p>
            <a:endParaRPr lang="en-GB" b="1"/>
          </a:p>
          <a:p>
            <a:r>
              <a:rPr lang="en-GB" b="1"/>
              <a:t>Installation:</a:t>
            </a:r>
            <a:r>
              <a:rPr lang="en-GB"/>
              <a:t> We partner with installers to ensure easy and efficient on-site installations, similar to regular air source heat pumps.</a:t>
            </a:r>
          </a:p>
          <a:p>
            <a:endParaRPr lang="en-GB" b="1"/>
          </a:p>
          <a:p>
            <a:r>
              <a:rPr lang="en-GB" b="1"/>
              <a:t>Revenue Streams:</a:t>
            </a:r>
            <a:r>
              <a:rPr lang="en-GB"/>
              <a:t> Revenue will come from sales of the drain water heat pump, maintenance services, and a subscription platform that provides feedback on heat consumption optimization.</a:t>
            </a:r>
          </a:p>
          <a:p>
            <a:endParaRPr lang="en-GB">
              <a:cs typeface="Calibri"/>
            </a:endParaRPr>
          </a:p>
          <a:p>
            <a:r>
              <a:rPr lang="en-GB" b="1"/>
              <a:t>Product Sales:</a:t>
            </a:r>
            <a:r>
              <a:rPr lang="en-GB"/>
              <a:t> Selling the drain water heat pumps.</a:t>
            </a:r>
          </a:p>
          <a:p>
            <a:r>
              <a:rPr lang="en-GB" b="1"/>
              <a:t>Maintenance Services:</a:t>
            </a:r>
            <a:r>
              <a:rPr lang="en-GB"/>
              <a:t> Regular maintenance and optimization services.</a:t>
            </a:r>
          </a:p>
          <a:p>
            <a:r>
              <a:rPr lang="en-GB" b="1"/>
              <a:t>Subscription Platform:</a:t>
            </a:r>
            <a:r>
              <a:rPr lang="en-GB"/>
              <a:t> Providing feedback on heat consumption optimization.</a:t>
            </a:r>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3584261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3516620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cs typeface="Calibri"/>
              </a:rPr>
              <a:t>With Inflation of 2%.year, Discount rate 5%.year.</a:t>
            </a:r>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368210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a:p>
        </p:txBody>
      </p:sp>
    </p:spTree>
    <p:extLst>
      <p:ext uri="{BB962C8B-B14F-4D97-AF65-F5344CB8AC3E}">
        <p14:creationId xmlns:p14="http://schemas.microsoft.com/office/powerpoint/2010/main" val="188473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1"/>
              <a:t>Pricing Strategy:</a:t>
            </a:r>
            <a:r>
              <a:rPr lang="en-GB"/>
              <a:t> The product is priced at €140,000. Initial sales will be discounted by €10,000 to attract early adopters.</a:t>
            </a:r>
          </a:p>
          <a:p>
            <a:endParaRPr lang="en-GB" b="1"/>
          </a:p>
          <a:p>
            <a:r>
              <a:rPr lang="en-GB" b="1"/>
              <a:t>Cost Structure:</a:t>
            </a:r>
            <a:r>
              <a:rPr lang="en-GB"/>
              <a:t> We buy heat pumps for €100,000, our heat exchanger costs €9,000 to produce, with shipping and installation costing €5,100. This gives us an initial profit margin of €24,900.</a:t>
            </a:r>
          </a:p>
          <a:p>
            <a:endParaRPr lang="en-GB" b="1"/>
          </a:p>
        </p:txBody>
      </p:sp>
      <p:sp>
        <p:nvSpPr>
          <p:cNvPr id="4" name="Foliennummernplatzhalter 3"/>
          <p:cNvSpPr>
            <a:spLocks noGrp="1"/>
          </p:cNvSpPr>
          <p:nvPr>
            <p:ph type="sldNum" sz="quarter" idx="5"/>
          </p:nvPr>
        </p:nvSpPr>
        <p:spPr/>
        <p:txBody>
          <a:bodyPr/>
          <a:lstStyle/>
          <a:p>
            <a:fld id="{D4B9A9E5-4F7F-4A7D-9DE1-899232329269}" type="slidenum">
              <a:rPr lang="en-US" smtClean="0"/>
              <a:t>16</a:t>
            </a:fld>
            <a:endParaRPr lang="en-US"/>
          </a:p>
        </p:txBody>
      </p:sp>
    </p:spTree>
    <p:extLst>
      <p:ext uri="{BB962C8B-B14F-4D97-AF65-F5344CB8AC3E}">
        <p14:creationId xmlns:p14="http://schemas.microsoft.com/office/powerpoint/2010/main" val="589421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2025:</a:t>
            </a:r>
            <a:r>
              <a:rPr lang="en-GB"/>
              <a:t> File patents and start commercial MVPs with discounted trials.</a:t>
            </a:r>
            <a:br>
              <a:rPr lang="en-GB"/>
            </a:br>
            <a:r>
              <a:rPr lang="en-GB" b="1"/>
              <a:t>2026:</a:t>
            </a:r>
            <a:r>
              <a:rPr lang="en-GB"/>
              <a:t> Begin pre-production.</a:t>
            </a:r>
            <a:br>
              <a:rPr lang="en-GB"/>
            </a:br>
            <a:r>
              <a:rPr lang="en-GB" b="1"/>
              <a:t>Post-2026:</a:t>
            </a:r>
            <a:r>
              <a:rPr lang="en-GB"/>
              <a:t> Move to full-scale production, improving profit margins with higher quantities.</a:t>
            </a:r>
            <a:br>
              <a:rPr lang="en-GB"/>
            </a:br>
            <a:br>
              <a:rPr lang="en-GB"/>
            </a:br>
            <a:r>
              <a:rPr lang="en-GB" b="1"/>
              <a:t>Early 2025:</a:t>
            </a:r>
            <a:r>
              <a:rPr lang="en-GB"/>
              <a:t> Seeking family, friends, and pitch contest funding (~€70,000).</a:t>
            </a:r>
          </a:p>
          <a:p>
            <a:r>
              <a:rPr lang="en-GB" b="1"/>
              <a:t>Further Funding:</a:t>
            </a:r>
            <a:r>
              <a:rPr lang="en-GB"/>
              <a:t> Interest-free loans from the German Federal State department (up to €200,000) and equity investment from angel investors and venture capital by 2027.</a:t>
            </a:r>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1914341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a:p>
            <a:r>
              <a:rPr lang="en-GB" b="1"/>
              <a:t>Revenue Projections:</a:t>
            </a:r>
            <a:r>
              <a:rPr lang="en-GB"/>
              <a:t> We project significant growth post-commercial MVP, with a negative cash flow of €127,000 transitioning to positive cash flow upon reaching pre-production.</a:t>
            </a:r>
            <a:endParaRPr lang="en-DE"/>
          </a:p>
          <a:p>
            <a:br>
              <a:rPr lang="en-US">
                <a:cs typeface="Calibri"/>
              </a:rPr>
            </a:br>
            <a:br>
              <a:rPr lang="en-US">
                <a:cs typeface="Calibri"/>
              </a:rPr>
            </a:br>
            <a:br>
              <a:rPr lang="en-US">
                <a:cs typeface="Calibri"/>
              </a:rPr>
            </a:br>
            <a:r>
              <a:rPr lang="en-US" err="1">
                <a:cs typeface="Calibri"/>
              </a:rPr>
              <a:t>Annahmen</a:t>
            </a:r>
            <a:r>
              <a:rPr lang="en-US">
                <a:cs typeface="Calibri"/>
              </a:rPr>
              <a:t>: starting with a commercial MVP and with one project per quarter, with sales then </a:t>
            </a:r>
            <a:r>
              <a:rPr lang="en-US" err="1">
                <a:cs typeface="Calibri"/>
              </a:rPr>
              <a:t>slowely</a:t>
            </a:r>
            <a:r>
              <a:rPr lang="en-US">
                <a:cs typeface="Calibri"/>
              </a:rPr>
              <a:t> increasing </a:t>
            </a:r>
          </a:p>
          <a:p>
            <a:r>
              <a:rPr lang="en-US">
                <a:cs typeface="Calibri"/>
              </a:rPr>
              <a:t>In the beginning, we have a negative income for the first 4 quarters as is visible from the implementation plan, which adds up to losses mounting up to 19k €. Once we start selling our commercial MVP, we can move into positive CF, although it still remains low until the start of pre production. When we go into series production, there is an even bigger increase and the units sold . The net profit is then increasing faster then the units sold, which is due to the fact that the production costs decreased when moving into series production</a:t>
            </a:r>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27376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IPO or Acquisition:</a:t>
            </a:r>
            <a:r>
              <a:rPr lang="en-GB"/>
              <a:t> Given the market activity, with significant acquisitions like Bosch acquiring Hitachi for €7.5 billion and Carrier acquiring Viessmann for €12 billion, there are substantial exit opportunities for investors.</a:t>
            </a:r>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40970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3233052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B9A9E5-4F7F-4A7D-9DE1-899232329269}" type="slidenum">
              <a:rPr lang="en-US" smtClean="0"/>
              <a:t>21</a:t>
            </a:fld>
            <a:endParaRPr lang="en-US"/>
          </a:p>
        </p:txBody>
      </p:sp>
    </p:spTree>
    <p:extLst>
      <p:ext uri="{BB962C8B-B14F-4D97-AF65-F5344CB8AC3E}">
        <p14:creationId xmlns:p14="http://schemas.microsoft.com/office/powerpoint/2010/main" val="42605838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22</a:t>
            </a:fld>
            <a:endParaRPr lang="en-US"/>
          </a:p>
        </p:txBody>
      </p:sp>
    </p:spTree>
    <p:extLst>
      <p:ext uri="{BB962C8B-B14F-4D97-AF65-F5344CB8AC3E}">
        <p14:creationId xmlns:p14="http://schemas.microsoft.com/office/powerpoint/2010/main" val="200819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cs typeface="Calibri"/>
              </a:rPr>
              <a:t>Dishwasher energy: </a:t>
            </a:r>
            <a:r>
              <a:rPr lang="en-US">
                <a:hlinkClick r:id="rId3"/>
              </a:rPr>
              <a:t>https://www.ekz.ch/de/blue/wissen/2021/die-spuelmaschine-am-abend-oder-in-der-nacht-laufen-lassen.html#:~:text=Ein%20Geschirrsp%C3%BCler%20verbraucht%20pro%20Waschgang,7%20Liter%20Wasser.</a:t>
            </a:r>
          </a:p>
          <a:p>
            <a:r>
              <a:rPr lang="en-US">
                <a:cs typeface="Calibri"/>
              </a:rPr>
              <a:t>Washing </a:t>
            </a:r>
            <a:r>
              <a:rPr lang="en-US" err="1">
                <a:cs typeface="Calibri"/>
              </a:rPr>
              <a:t>mashine</a:t>
            </a:r>
            <a:r>
              <a:rPr lang="en-US">
                <a:cs typeface="Calibri"/>
              </a:rPr>
              <a:t>: </a:t>
            </a:r>
            <a:r>
              <a:rPr lang="en-US">
                <a:hlinkClick r:id="rId4"/>
              </a:rPr>
              <a:t>https://utopia.de/ratgeber/wie-viel-energie-verbraucht-ein-waschmaschinen-durchgang-und-was-kostet-das/</a:t>
            </a:r>
            <a:r>
              <a:rPr lang="en-US"/>
              <a:t> </a:t>
            </a:r>
            <a:endParaRPr lang="en-US">
              <a:cs typeface="Calibri"/>
            </a:endParaRPr>
          </a:p>
        </p:txBody>
      </p:sp>
      <p:sp>
        <p:nvSpPr>
          <p:cNvPr id="4" name="Foliennummernplatzhalter 3"/>
          <p:cNvSpPr>
            <a:spLocks noGrp="1"/>
          </p:cNvSpPr>
          <p:nvPr>
            <p:ph type="sldNum" sz="quarter" idx="5"/>
          </p:nvPr>
        </p:nvSpPr>
        <p:spPr/>
        <p:txBody>
          <a:bodyPr/>
          <a:lstStyle/>
          <a:p>
            <a:fld id="{D4B9A9E5-4F7F-4A7D-9DE1-899232329269}" type="slidenum">
              <a:rPr lang="en-US" smtClean="0"/>
              <a:t>23</a:t>
            </a:fld>
            <a:endParaRPr lang="en-US"/>
          </a:p>
        </p:txBody>
      </p:sp>
    </p:spTree>
    <p:extLst>
      <p:ext uri="{BB962C8B-B14F-4D97-AF65-F5344CB8AC3E}">
        <p14:creationId xmlns:p14="http://schemas.microsoft.com/office/powerpoint/2010/main" val="342792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a:cs typeface="Calibri"/>
              </a:rPr>
              <a:t>Dishwasher energy: </a:t>
            </a:r>
            <a:r>
              <a:rPr lang="en-US">
                <a:hlinkClick r:id="rId3"/>
              </a:rPr>
              <a:t>https://www.ekz.ch/de/blue/wissen/2021/die-spuelmaschine-am-abend-oder-in-der-nacht-laufen-lassen.html#:~:text=Ein%20Geschirrsp%C3%BCler%20verbraucht%20pro%20Waschgang,7%20Liter%20Wasser.</a:t>
            </a:r>
          </a:p>
          <a:p>
            <a:r>
              <a:rPr lang="en-US">
                <a:cs typeface="Calibri"/>
              </a:rPr>
              <a:t>Washing </a:t>
            </a:r>
            <a:r>
              <a:rPr lang="en-US" err="1">
                <a:cs typeface="Calibri"/>
              </a:rPr>
              <a:t>mashine</a:t>
            </a:r>
            <a:r>
              <a:rPr lang="en-US">
                <a:cs typeface="Calibri"/>
              </a:rPr>
              <a:t>: </a:t>
            </a:r>
            <a:r>
              <a:rPr lang="en-US">
                <a:hlinkClick r:id="rId4"/>
              </a:rPr>
              <a:t>https://utopia.de/ratgeber/wie-viel-energie-verbraucht-ein-waschmaschinen-durchgang-und-was-kostet-das/</a:t>
            </a:r>
            <a:r>
              <a:rPr lang="en-US"/>
              <a:t> </a:t>
            </a:r>
            <a:endParaRPr lang="en-US">
              <a:cs typeface="Calibri"/>
            </a:endParaRPr>
          </a:p>
        </p:txBody>
      </p:sp>
      <p:sp>
        <p:nvSpPr>
          <p:cNvPr id="4" name="Foliennummernplatzhalter 3"/>
          <p:cNvSpPr>
            <a:spLocks noGrp="1"/>
          </p:cNvSpPr>
          <p:nvPr>
            <p:ph type="sldNum" sz="quarter" idx="5"/>
          </p:nvPr>
        </p:nvSpPr>
        <p:spPr/>
        <p:txBody>
          <a:bodyPr/>
          <a:lstStyle/>
          <a:p>
            <a:fld id="{D4B9A9E5-4F7F-4A7D-9DE1-899232329269}" type="slidenum">
              <a:rPr lang="en-US" smtClean="0"/>
              <a:t>24</a:t>
            </a:fld>
            <a:endParaRPr lang="en-US"/>
          </a:p>
        </p:txBody>
      </p:sp>
    </p:spTree>
    <p:extLst>
      <p:ext uri="{BB962C8B-B14F-4D97-AF65-F5344CB8AC3E}">
        <p14:creationId xmlns:p14="http://schemas.microsoft.com/office/powerpoint/2010/main" val="516135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25</a:t>
            </a:fld>
            <a:endParaRPr lang="en-US"/>
          </a:p>
        </p:txBody>
      </p:sp>
    </p:spTree>
    <p:extLst>
      <p:ext uri="{BB962C8B-B14F-4D97-AF65-F5344CB8AC3E}">
        <p14:creationId xmlns:p14="http://schemas.microsoft.com/office/powerpoint/2010/main" val="2204740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IPO or Acquisition:</a:t>
            </a:r>
            <a:r>
              <a:rPr lang="en-GB"/>
              <a:t> Given the market activity, with significant acquisitions like Bosch acquiring Hitachi for €7.5 billion and Carrier acquiring Viessmann for €12 billion, there are substantial exit opportunities for investors.</a:t>
            </a:r>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26</a:t>
            </a:fld>
            <a:endParaRPr lang="en-US"/>
          </a:p>
        </p:txBody>
      </p:sp>
    </p:spTree>
    <p:extLst>
      <p:ext uri="{BB962C8B-B14F-4D97-AF65-F5344CB8AC3E}">
        <p14:creationId xmlns:p14="http://schemas.microsoft.com/office/powerpoint/2010/main" val="1867254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27</a:t>
            </a:fld>
            <a:endParaRPr lang="en-US"/>
          </a:p>
        </p:txBody>
      </p:sp>
    </p:spTree>
    <p:extLst>
      <p:ext uri="{BB962C8B-B14F-4D97-AF65-F5344CB8AC3E}">
        <p14:creationId xmlns:p14="http://schemas.microsoft.com/office/powerpoint/2010/main" val="536243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28</a:t>
            </a:fld>
            <a:endParaRPr lang="en-US"/>
          </a:p>
        </p:txBody>
      </p:sp>
    </p:spTree>
    <p:extLst>
      <p:ext uri="{BB962C8B-B14F-4D97-AF65-F5344CB8AC3E}">
        <p14:creationId xmlns:p14="http://schemas.microsoft.com/office/powerpoint/2010/main" val="524526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IPO or Acquisition:</a:t>
            </a:r>
            <a:r>
              <a:rPr lang="en-GB"/>
              <a:t> Given the market activity, with significant acquisitions like Bosch acquiring Hitachi for €7.5 billion and Carrier acquiring Viessmann for €12 billion, there are substantial exit opportunities for investors.</a:t>
            </a:r>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29</a:t>
            </a:fld>
            <a:endParaRPr lang="en-US"/>
          </a:p>
        </p:txBody>
      </p:sp>
    </p:spTree>
    <p:extLst>
      <p:ext uri="{BB962C8B-B14F-4D97-AF65-F5344CB8AC3E}">
        <p14:creationId xmlns:p14="http://schemas.microsoft.com/office/powerpoint/2010/main" val="3100895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30</a:t>
            </a:fld>
            <a:endParaRPr lang="en-US"/>
          </a:p>
        </p:txBody>
      </p:sp>
    </p:spTree>
    <p:extLst>
      <p:ext uri="{BB962C8B-B14F-4D97-AF65-F5344CB8AC3E}">
        <p14:creationId xmlns:p14="http://schemas.microsoft.com/office/powerpoint/2010/main" val="79595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3656373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31</a:t>
            </a:fld>
            <a:endParaRPr lang="en-US"/>
          </a:p>
        </p:txBody>
      </p:sp>
    </p:spTree>
    <p:extLst>
      <p:ext uri="{BB962C8B-B14F-4D97-AF65-F5344CB8AC3E}">
        <p14:creationId xmlns:p14="http://schemas.microsoft.com/office/powerpoint/2010/main" val="1957238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32</a:t>
            </a:fld>
            <a:endParaRPr lang="en-US"/>
          </a:p>
        </p:txBody>
      </p:sp>
    </p:spTree>
    <p:extLst>
      <p:ext uri="{BB962C8B-B14F-4D97-AF65-F5344CB8AC3E}">
        <p14:creationId xmlns:p14="http://schemas.microsoft.com/office/powerpoint/2010/main" val="3018498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s-ES">
                <a:hlinkClick r:id="rId3"/>
              </a:rPr>
              <a:t>Imágenes de </a:t>
            </a:r>
            <a:r>
              <a:rPr lang="es-ES" err="1">
                <a:hlinkClick r:id="rId3"/>
              </a:rPr>
              <a:t>Heat</a:t>
            </a:r>
            <a:r>
              <a:rPr lang="es-ES">
                <a:hlinkClick r:id="rId3"/>
              </a:rPr>
              <a:t> </a:t>
            </a:r>
            <a:r>
              <a:rPr lang="es-ES" err="1">
                <a:hlinkClick r:id="rId3"/>
              </a:rPr>
              <a:t>Pump</a:t>
            </a:r>
            <a:r>
              <a:rPr lang="es-ES">
                <a:hlinkClick r:id="rId3"/>
              </a:rPr>
              <a:t> </a:t>
            </a:r>
            <a:r>
              <a:rPr lang="es-ES" err="1">
                <a:hlinkClick r:id="rId3"/>
              </a:rPr>
              <a:t>Diagram</a:t>
            </a:r>
            <a:r>
              <a:rPr lang="es-ES">
                <a:hlinkClick r:id="rId3"/>
              </a:rPr>
              <a:t>: descubre bancos de fotos, ilustraciones, vectores y vídeos de 719 | Adobe Stock</a:t>
            </a:r>
            <a:endParaRPr lang="en-DE"/>
          </a:p>
        </p:txBody>
      </p:sp>
      <p:sp>
        <p:nvSpPr>
          <p:cNvPr id="4" name="Foliennummernplatzhalter 3"/>
          <p:cNvSpPr>
            <a:spLocks noGrp="1"/>
          </p:cNvSpPr>
          <p:nvPr>
            <p:ph type="sldNum" sz="quarter" idx="5"/>
          </p:nvPr>
        </p:nvSpPr>
        <p:spPr/>
        <p:txBody>
          <a:bodyPr/>
          <a:lstStyle/>
          <a:p>
            <a:fld id="{D4B9A9E5-4F7F-4A7D-9DE1-899232329269}" type="slidenum">
              <a:rPr lang="en-US" smtClean="0"/>
              <a:t>33</a:t>
            </a:fld>
            <a:endParaRPr lang="en-US"/>
          </a:p>
        </p:txBody>
      </p:sp>
    </p:spTree>
    <p:extLst>
      <p:ext uri="{BB962C8B-B14F-4D97-AF65-F5344CB8AC3E}">
        <p14:creationId xmlns:p14="http://schemas.microsoft.com/office/powerpoint/2010/main" val="90619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365152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DE" dirty="0">
                <a:cs typeface="Calibri"/>
              </a:rPr>
              <a:t>Dishwasher energy: </a:t>
            </a:r>
            <a:r>
              <a:rPr lang="en-US" dirty="0">
                <a:hlinkClick r:id="rId3"/>
              </a:rPr>
              <a:t>https://www.ekz.ch/de/blue/wissen/2021/die-spuelmaschine-am-abend-oder-in-der-nacht-laufen-lassen.html#:~:text=Ein%20Geschirrsp%C3%BCler%20verbraucht%20pro%20Waschgang,7%20Liter%20Wasser.</a:t>
            </a:r>
          </a:p>
          <a:p>
            <a:r>
              <a:rPr lang="en-US" dirty="0">
                <a:cs typeface="Calibri"/>
              </a:rPr>
              <a:t>Washing </a:t>
            </a:r>
            <a:r>
              <a:rPr lang="en-US" dirty="0" err="1">
                <a:cs typeface="Calibri"/>
              </a:rPr>
              <a:t>mashine</a:t>
            </a:r>
            <a:r>
              <a:rPr lang="en-US" dirty="0">
                <a:cs typeface="Calibri"/>
              </a:rPr>
              <a:t>: </a:t>
            </a:r>
            <a:r>
              <a:rPr lang="en-US" dirty="0">
                <a:hlinkClick r:id="rId4"/>
              </a:rPr>
              <a:t>https://utopia.de/ratgeber/wie-viel-energie-verbraucht-ein-waschmaschinen-durchgang-und-was-kostet-das/</a:t>
            </a:r>
            <a:r>
              <a:rPr lang="en-US" dirty="0"/>
              <a:t> </a:t>
            </a:r>
            <a:endParaRPr lang="en-US" dirty="0">
              <a:cs typeface="Calibri"/>
            </a:endParaRPr>
          </a:p>
        </p:txBody>
      </p:sp>
      <p:sp>
        <p:nvSpPr>
          <p:cNvPr id="4" name="Foliennummernplatzhalt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40592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solution is a drain water heat pump. Typically, thermal energy from drain water, at around 20°C, is wasted. Our system captures this energy, compresses it using electricity, and reinjects it to reheat household water, achieving an efficiency of about 450%.</a:t>
            </a:r>
          </a:p>
          <a:p>
            <a:endParaRPr lang="en-GB" b="1" dirty="0"/>
          </a:p>
          <a:p>
            <a:r>
              <a:rPr lang="en-GB" b="1" dirty="0"/>
              <a:t>How It Works:</a:t>
            </a:r>
            <a:endParaRPr lang="en-GB" dirty="0"/>
          </a:p>
          <a:p>
            <a:pPr>
              <a:buFont typeface="+mj-lt"/>
              <a:buAutoNum type="arabicPeriod"/>
            </a:pPr>
            <a:r>
              <a:rPr lang="en-GB" b="1" dirty="0"/>
              <a:t>Capture:</a:t>
            </a:r>
            <a:r>
              <a:rPr lang="en-GB" dirty="0"/>
              <a:t> Drain water thermal energy is captured instead of going into the sewage system.</a:t>
            </a:r>
          </a:p>
          <a:p>
            <a:pPr>
              <a:buFont typeface="+mj-lt"/>
              <a:buAutoNum type="arabicPeriod"/>
            </a:pPr>
            <a:r>
              <a:rPr lang="en-GB" b="1" dirty="0"/>
              <a:t>Compress:</a:t>
            </a:r>
            <a:r>
              <a:rPr lang="en-GB" dirty="0"/>
              <a:t> This energy is compressed using electricity.</a:t>
            </a:r>
          </a:p>
          <a:p>
            <a:pPr>
              <a:buFont typeface="+mj-lt"/>
              <a:buAutoNum type="arabicPeriod"/>
            </a:pPr>
            <a:r>
              <a:rPr lang="en-GB" b="1" dirty="0"/>
              <a:t>Reinject:</a:t>
            </a:r>
            <a:r>
              <a:rPr lang="en-GB" dirty="0"/>
              <a:t> The compressed energy is used to reheat household water, providing a highly efficient solution.</a:t>
            </a: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438376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the whole system into perspective, we have established a robust value ecosystem that integrates various key components:</a:t>
            </a:r>
          </a:p>
          <a:p>
            <a:pPr>
              <a:buFont typeface="+mj-lt"/>
              <a:buAutoNum type="arabicPeriod"/>
            </a:pPr>
            <a:r>
              <a:rPr lang="en-GB" b="1" dirty="0"/>
              <a:t>Drain Water Energy Capture:</a:t>
            </a:r>
            <a:r>
              <a:rPr lang="en-GB" dirty="0"/>
              <a:t> We capture thermal energy from drain water that would otherwise be wasted.</a:t>
            </a:r>
          </a:p>
          <a:p>
            <a:pPr>
              <a:buFont typeface="+mj-lt"/>
              <a:buAutoNum type="arabicPeriod"/>
            </a:pPr>
            <a:r>
              <a:rPr lang="en-GB" b="1" dirty="0"/>
              <a:t>Heat Pump Integration:</a:t>
            </a:r>
            <a:r>
              <a:rPr lang="en-GB" dirty="0"/>
              <a:t> We source high-quality heat pumps from reputable manufacturers like Viessmann, Bosch, and LG. These pumps are then integrated with our proprietary heat exchanger system.</a:t>
            </a:r>
          </a:p>
          <a:p>
            <a:pPr>
              <a:buFont typeface="+mj-lt"/>
              <a:buAutoNum type="arabicPeriod"/>
            </a:pPr>
            <a:r>
              <a:rPr lang="en-GB" b="1" dirty="0"/>
              <a:t>Installation Partnerships:</a:t>
            </a:r>
            <a:r>
              <a:rPr lang="en-GB" dirty="0"/>
              <a:t> We collaborate with professional installers to ensure seamless and efficient installation of our systems in homes and commercial buildings. This process is comparable to the installation of regular air source heat pumps, minimizing disruption and complexity.</a:t>
            </a:r>
          </a:p>
          <a:p>
            <a:pPr>
              <a:buFont typeface="+mj-lt"/>
              <a:buAutoNum type="arabicPeriod"/>
            </a:pPr>
            <a:r>
              <a:rPr lang="en-GB" b="1" dirty="0"/>
              <a:t>Energy Compression and Reuse:</a:t>
            </a:r>
            <a:r>
              <a:rPr lang="en-GB" dirty="0"/>
              <a:t> The captured thermal energy is compressed using electricity and then reused to heat household water, significantly enhancing energy efficiency.</a:t>
            </a:r>
          </a:p>
          <a:p>
            <a:pPr>
              <a:buFont typeface="+mj-lt"/>
              <a:buAutoNum type="arabicPeriod"/>
            </a:pPr>
            <a:r>
              <a:rPr lang="en-GB" b="1" dirty="0"/>
              <a:t>Maintenance and Support:</a:t>
            </a:r>
            <a:r>
              <a:rPr lang="en-GB" dirty="0"/>
              <a:t> Our revenue model includes maintenance services, ensuring the longevity and optimal performance of the systems. We provide ongoing support through a subscription platform that offers real-time feedback on heat consumption and optimization tips.</a:t>
            </a:r>
          </a:p>
          <a:p>
            <a:pPr>
              <a:buFont typeface="+mj-lt"/>
              <a:buAutoNum type="arabicPeriod"/>
            </a:pPr>
            <a:r>
              <a:rPr lang="en-GB" b="1" dirty="0"/>
              <a:t>Customer Relationships:</a:t>
            </a:r>
            <a:r>
              <a:rPr lang="en-GB" dirty="0"/>
              <a:t> We build strong relationships with customers through direct sales channels and partnerships with hotel chains and smaller hospitality providers. This approach allows us to scale gradually while maintaining a high level of service and customer satisfaction.</a:t>
            </a:r>
          </a:p>
          <a:p>
            <a:endParaRPr lang="en-GB"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4241243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2376031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total market for thermal systems in Europe is €15.8 billion, with colder climates representing a €4.9 billion market. Our target market, initially valued at €1.2B, is expected to grow at an 18% CAGR from 2024 to 2030.</a:t>
            </a:r>
          </a:p>
          <a:p>
            <a:endParaRPr lang="en-US" b="1" dirty="0"/>
          </a:p>
          <a:p>
            <a:endParaRPr lang="en-US" b="1" dirty="0"/>
          </a:p>
          <a:p>
            <a:r>
              <a:rPr lang="en-US" b="1" dirty="0"/>
              <a:t>SAM = 30%</a:t>
            </a:r>
          </a:p>
          <a:p>
            <a:r>
              <a:rPr lang="en-US" b="1" dirty="0"/>
              <a:t>SOM =20%</a:t>
            </a:r>
          </a:p>
          <a:p>
            <a:endParaRPr lang="en-US" dirty="0">
              <a:cs typeface="Calibri"/>
            </a:endParaRPr>
          </a:p>
          <a:p>
            <a:r>
              <a:rPr lang="en-US" dirty="0">
                <a:hlinkClick r:id="rId3"/>
              </a:rPr>
              <a:t>Commercial Heat Pump Market Share | Analysis Report, 2032 (gminsights.com)</a:t>
            </a:r>
            <a:endParaRPr lang="en-US" dirty="0"/>
          </a:p>
        </p:txBody>
      </p:sp>
      <p:sp>
        <p:nvSpPr>
          <p:cNvPr id="4" name="Foliennummernplatzhalt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494780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5" name="Picture 4" descr="A logo with a lightning bolt in a circle with leaves&#10;&#10;Description automatically generated">
            <a:extLst>
              <a:ext uri="{FF2B5EF4-FFF2-40B4-BE49-F238E27FC236}">
                <a16:creationId xmlns:a16="http://schemas.microsoft.com/office/drawing/2014/main" id="{91C0F902-4CE2-9A88-96CD-4F06C47768A4}"/>
              </a:ext>
            </a:extLst>
          </p:cNvPr>
          <p:cNvPicPr>
            <a:picLocks noChangeAspect="1"/>
          </p:cNvPicPr>
          <p:nvPr userDrawn="1"/>
        </p:nvPicPr>
        <p:blipFill>
          <a:blip r:embed="rId8"/>
          <a:stretch>
            <a:fillRect/>
          </a:stretch>
        </p:blipFill>
        <p:spPr>
          <a:xfrm>
            <a:off x="146694" y="147343"/>
            <a:ext cx="989682" cy="561208"/>
          </a:xfrm>
          <a:prstGeom prst="rect">
            <a:avLst/>
          </a:prstGeom>
        </p:spPr>
      </p:pic>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solidFill>
                <a:latin typeface="+mn-lt"/>
              </a:defRPr>
            </a:lvl1pPr>
          </a:lstStyle>
          <a:p>
            <a:pPr lvl="0"/>
            <a:r>
              <a:rPr lang="en-US"/>
              <a:t>Click to add name</a:t>
            </a:r>
          </a:p>
        </p:txBody>
      </p: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3491003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1" descr="A black and white logo&#10;&#10;Description automatically generated">
            <a:extLst>
              <a:ext uri="{FF2B5EF4-FFF2-40B4-BE49-F238E27FC236}">
                <a16:creationId xmlns:a16="http://schemas.microsoft.com/office/drawing/2014/main" id="{0BF1F6DD-3304-704C-7296-2BABA793A2D6}"/>
              </a:ext>
            </a:extLst>
          </p:cNvPr>
          <p:cNvPicPr>
            <a:picLocks noChangeAspect="1"/>
          </p:cNvPicPr>
          <p:nvPr userDrawn="1"/>
        </p:nvPicPr>
        <p:blipFill>
          <a:blip r:embed="rId2"/>
          <a:stretch>
            <a:fillRect/>
          </a:stretch>
        </p:blipFill>
        <p:spPr>
          <a:xfrm>
            <a:off x="147379" y="147343"/>
            <a:ext cx="989682" cy="561208"/>
          </a:xfrm>
          <a:prstGeom prst="rect">
            <a:avLst/>
          </a:prstGeom>
        </p:spPr>
      </p:pic>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pic>
        <p:nvPicPr>
          <p:cNvPr id="4" name="Picture 3" descr="A logo with a lightning bolt in a circle with leaves&#10;&#10;Description automatically generated">
            <a:extLst>
              <a:ext uri="{FF2B5EF4-FFF2-40B4-BE49-F238E27FC236}">
                <a16:creationId xmlns:a16="http://schemas.microsoft.com/office/drawing/2014/main" id="{A3F2B8AA-DE1C-96EC-BE27-E682D343A786}"/>
              </a:ext>
            </a:extLst>
          </p:cNvPr>
          <p:cNvPicPr>
            <a:picLocks noChangeAspect="1"/>
          </p:cNvPicPr>
          <p:nvPr userDrawn="1"/>
        </p:nvPicPr>
        <p:blipFill>
          <a:blip r:embed="rId6"/>
          <a:stretch>
            <a:fillRect/>
          </a:stretch>
        </p:blipFill>
        <p:spPr>
          <a:xfrm>
            <a:off x="146694" y="147343"/>
            <a:ext cx="989682" cy="561208"/>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a:p>
        </p:txBody>
      </p:sp>
      <p:cxnSp>
        <p:nvCxnSpPr>
          <p:cNvPr id="7" name="Straight Connector 6">
            <a:extLst>
              <a:ext uri="{FF2B5EF4-FFF2-40B4-BE49-F238E27FC236}">
                <a16:creationId xmlns:a16="http://schemas.microsoft.com/office/drawing/2014/main" id="{A043A87D-E327-AF58-9E80-CE27DEADD9C7}"/>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CFD0F75-C5B0-27C5-3FD2-65E3020189B4}"/>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A logo with a lightning bolt in a circle with leaves&#10;&#10;Description automatically generated">
            <a:extLst>
              <a:ext uri="{FF2B5EF4-FFF2-40B4-BE49-F238E27FC236}">
                <a16:creationId xmlns:a16="http://schemas.microsoft.com/office/drawing/2014/main" id="{500FCDD1-A162-51E8-387C-DF3D53F27D94}"/>
              </a:ext>
            </a:extLst>
          </p:cNvPr>
          <p:cNvPicPr>
            <a:picLocks noChangeAspect="1"/>
          </p:cNvPicPr>
          <p:nvPr userDrawn="1"/>
        </p:nvPicPr>
        <p:blipFill>
          <a:blip r:embed="rId2"/>
          <a:stretch>
            <a:fillRect/>
          </a:stretch>
        </p:blipFill>
        <p:spPr>
          <a:xfrm>
            <a:off x="146694" y="147343"/>
            <a:ext cx="989682" cy="561208"/>
          </a:xfrm>
          <a:prstGeom prst="rect">
            <a:avLst/>
          </a:prstGeom>
        </p:spPr>
      </p:pic>
    </p:spTree>
    <p:extLst>
      <p:ext uri="{BB962C8B-B14F-4D97-AF65-F5344CB8AC3E}">
        <p14:creationId xmlns:p14="http://schemas.microsoft.com/office/powerpoint/2010/main" val="35281076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a:p>
        </p:txBody>
      </p:sp>
      <p:pic>
        <p:nvPicPr>
          <p:cNvPr id="4" name="Picture 3" descr="A logo with a lightning bolt in a circle with leaves&#10;&#10;Description automatically generated">
            <a:extLst>
              <a:ext uri="{FF2B5EF4-FFF2-40B4-BE49-F238E27FC236}">
                <a16:creationId xmlns:a16="http://schemas.microsoft.com/office/drawing/2014/main" id="{792400A2-6B00-BAC2-E6E3-1C293B9E04E8}"/>
              </a:ext>
            </a:extLst>
          </p:cNvPr>
          <p:cNvPicPr>
            <a:picLocks noChangeAspect="1"/>
          </p:cNvPicPr>
          <p:nvPr userDrawn="1"/>
        </p:nvPicPr>
        <p:blipFill>
          <a:blip r:embed="rId2"/>
          <a:stretch>
            <a:fillRect/>
          </a:stretch>
        </p:blipFill>
        <p:spPr>
          <a:xfrm>
            <a:off x="146694" y="147343"/>
            <a:ext cx="989682" cy="561208"/>
          </a:xfrm>
          <a:prstGeom prst="rect">
            <a:avLst/>
          </a:prstGeom>
        </p:spPr>
      </p:pic>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tx1">
              <a:lumMod val="50000"/>
              <a:lumOff val="50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bg1"/>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solidFill>
                  <a:schemeClr val="bg1"/>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bg1"/>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bg1"/>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pic>
        <p:nvPicPr>
          <p:cNvPr id="10" name="Picture 1" descr="A black and white logo&#10;&#10;Description automatically generated">
            <a:extLst>
              <a:ext uri="{FF2B5EF4-FFF2-40B4-BE49-F238E27FC236}">
                <a16:creationId xmlns:a16="http://schemas.microsoft.com/office/drawing/2014/main" id="{6FC96C31-185B-DDC8-3043-0ACDAE354076}"/>
              </a:ext>
            </a:extLst>
          </p:cNvPr>
          <p:cNvPicPr>
            <a:picLocks noChangeAspect="1"/>
          </p:cNvPicPr>
          <p:nvPr userDrawn="1"/>
        </p:nvPicPr>
        <p:blipFill>
          <a:blip r:embed="rId2"/>
          <a:stretch>
            <a:fillRect/>
          </a:stretch>
        </p:blipFill>
        <p:spPr>
          <a:xfrm>
            <a:off x="147379" y="147343"/>
            <a:ext cx="989682" cy="561208"/>
          </a:xfrm>
          <a:prstGeom prst="rect">
            <a:avLst/>
          </a:prstGeom>
        </p:spPr>
      </p:pic>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A logo with a lightning bolt in a circle with leaves&#10;&#10;Description automatically generated">
            <a:extLst>
              <a:ext uri="{FF2B5EF4-FFF2-40B4-BE49-F238E27FC236}">
                <a16:creationId xmlns:a16="http://schemas.microsoft.com/office/drawing/2014/main" id="{CA0D815A-7E9C-FFDB-9DB7-7A8B9E56BF99}"/>
              </a:ext>
            </a:extLst>
          </p:cNvPr>
          <p:cNvPicPr>
            <a:picLocks noChangeAspect="1"/>
          </p:cNvPicPr>
          <p:nvPr userDrawn="1"/>
        </p:nvPicPr>
        <p:blipFill>
          <a:blip r:embed="rId2"/>
          <a:stretch>
            <a:fillRect/>
          </a:stretch>
        </p:blipFill>
        <p:spPr>
          <a:xfrm>
            <a:off x="146694" y="147343"/>
            <a:ext cx="989682" cy="561208"/>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pic>
        <p:nvPicPr>
          <p:cNvPr id="3" name="Picture 2" descr="A logo with a lightning bolt in a circle with leaves&#10;&#10;Description automatically generated">
            <a:extLst>
              <a:ext uri="{FF2B5EF4-FFF2-40B4-BE49-F238E27FC236}">
                <a16:creationId xmlns:a16="http://schemas.microsoft.com/office/drawing/2014/main" id="{EC92849A-07D7-45DD-9631-2EAA218D8E72}"/>
              </a:ext>
            </a:extLst>
          </p:cNvPr>
          <p:cNvPicPr>
            <a:picLocks noChangeAspect="1"/>
          </p:cNvPicPr>
          <p:nvPr userDrawn="1"/>
        </p:nvPicPr>
        <p:blipFill>
          <a:blip r:embed="rId4"/>
          <a:stretch>
            <a:fillRect/>
          </a:stretch>
        </p:blipFill>
        <p:spPr>
          <a:xfrm>
            <a:off x="146694" y="147343"/>
            <a:ext cx="989682" cy="561208"/>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2167170-0039-82DB-DFF7-DB3851723401}"/>
              </a:ext>
            </a:extLst>
          </p:cNvPr>
          <p:cNvGraphicFramePr>
            <a:graphicFrameLocks noChangeAspect="1"/>
          </p:cNvGraphicFramePr>
          <p:nvPr userDrawn="1">
            <p:custDataLst>
              <p:tags r:id="rId23"/>
            </p:custDataLst>
            <p:extLst>
              <p:ext uri="{D42A27DB-BD31-4B8C-83A1-F6EECF244321}">
                <p14:modId xmlns:p14="http://schemas.microsoft.com/office/powerpoint/2010/main" val="591172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4" imgW="484" imgH="486" progId="TCLayout.ActiveDocument.1">
                  <p:embed/>
                </p:oleObj>
              </mc:Choice>
              <mc:Fallback>
                <p:oleObj name="think-cell Slide" r:id="rId24" imgW="484" imgH="486" progId="TCLayout.ActiveDocument.1">
                  <p:embed/>
                  <p:pic>
                    <p:nvPicPr>
                      <p:cNvPr id="8" name="think-cell data - do not delete" hidden="1">
                        <a:extLst>
                          <a:ext uri="{FF2B5EF4-FFF2-40B4-BE49-F238E27FC236}">
                            <a16:creationId xmlns:a16="http://schemas.microsoft.com/office/drawing/2014/main" id="{72167170-0039-82DB-DFF7-DB3851723401}"/>
                          </a:ext>
                        </a:extLst>
                      </p:cNvPr>
                      <p:cNvPicPr/>
                      <p:nvPr/>
                    </p:nvPicPr>
                    <p:blipFill>
                      <a:blip r:embed="rId2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701"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679"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63.png"/><Relationship Id="rId3" Type="http://schemas.openxmlformats.org/officeDocument/2006/relationships/tags" Target="../tags/tag30.xml"/><Relationship Id="rId7" Type="http://schemas.openxmlformats.org/officeDocument/2006/relationships/image" Target="../media/image1.emf"/><Relationship Id="rId12" Type="http://schemas.openxmlformats.org/officeDocument/2006/relationships/image" Target="../media/image62.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oleObject" Target="../embeddings/oleObject7.bin"/><Relationship Id="rId11" Type="http://schemas.openxmlformats.org/officeDocument/2006/relationships/image" Target="../media/image61.png"/><Relationship Id="rId5" Type="http://schemas.openxmlformats.org/officeDocument/2006/relationships/notesSlide" Target="../notesSlides/notesSlide10.xml"/><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slideLayout" Target="../slideLayouts/slideLayout17.xml"/><Relationship Id="rId9" Type="http://schemas.openxmlformats.org/officeDocument/2006/relationships/image" Target="../media/image59.png"/><Relationship Id="rId14" Type="http://schemas.openxmlformats.org/officeDocument/2006/relationships/image" Target="../media/image6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notesSlide" Target="../notesSlides/notesSlide12.xml"/><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slideLayout" Target="../slideLayouts/slideLayout17.xml"/><Relationship Id="rId1" Type="http://schemas.openxmlformats.org/officeDocument/2006/relationships/tags" Target="../tags/tag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1.emf"/><Relationship Id="rId10" Type="http://schemas.openxmlformats.org/officeDocument/2006/relationships/image" Target="../media/image70.png"/><Relationship Id="rId4" Type="http://schemas.openxmlformats.org/officeDocument/2006/relationships/oleObject" Target="../embeddings/oleObject8.bin"/><Relationship Id="rId9" Type="http://schemas.openxmlformats.org/officeDocument/2006/relationships/image" Target="../media/image69.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75.jpeg"/><Relationship Id="rId2" Type="http://schemas.openxmlformats.org/officeDocument/2006/relationships/slideLayout" Target="../slideLayouts/slideLayout17.xml"/><Relationship Id="rId1" Type="http://schemas.openxmlformats.org/officeDocument/2006/relationships/tags" Target="../tags/tag32.xml"/><Relationship Id="rId6" Type="http://schemas.openxmlformats.org/officeDocument/2006/relationships/image" Target="../media/image74.jpeg"/><Relationship Id="rId5" Type="http://schemas.openxmlformats.org/officeDocument/2006/relationships/image" Target="../media/image1.emf"/><Relationship Id="rId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ags" Target="../tags/tag33.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ags" Target="../tags/tag34.x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7.xml.rels><?xml version="1.0" encoding="UTF-8" standalone="yes"?>
<Relationships xmlns="http://schemas.openxmlformats.org/package/2006/relationships"><Relationship Id="rId26" Type="http://schemas.openxmlformats.org/officeDocument/2006/relationships/tags" Target="../tags/tag60.xml"/><Relationship Id="rId21" Type="http://schemas.openxmlformats.org/officeDocument/2006/relationships/tags" Target="../tags/tag55.xml"/><Relationship Id="rId42" Type="http://schemas.openxmlformats.org/officeDocument/2006/relationships/tags" Target="../tags/tag76.xml"/><Relationship Id="rId47" Type="http://schemas.openxmlformats.org/officeDocument/2006/relationships/tags" Target="../tags/tag81.xml"/><Relationship Id="rId63" Type="http://schemas.openxmlformats.org/officeDocument/2006/relationships/tags" Target="../tags/tag97.xml"/><Relationship Id="rId68" Type="http://schemas.openxmlformats.org/officeDocument/2006/relationships/tags" Target="../tags/tag102.xml"/><Relationship Id="rId84" Type="http://schemas.openxmlformats.org/officeDocument/2006/relationships/tags" Target="../tags/tag118.xml"/><Relationship Id="rId89" Type="http://schemas.openxmlformats.org/officeDocument/2006/relationships/tags" Target="../tags/tag123.xml"/><Relationship Id="rId16" Type="http://schemas.openxmlformats.org/officeDocument/2006/relationships/tags" Target="../tags/tag50.xml"/><Relationship Id="rId11" Type="http://schemas.openxmlformats.org/officeDocument/2006/relationships/tags" Target="../tags/tag45.xml"/><Relationship Id="rId32" Type="http://schemas.openxmlformats.org/officeDocument/2006/relationships/tags" Target="../tags/tag66.xml"/><Relationship Id="rId37" Type="http://schemas.openxmlformats.org/officeDocument/2006/relationships/tags" Target="../tags/tag71.xml"/><Relationship Id="rId53" Type="http://schemas.openxmlformats.org/officeDocument/2006/relationships/tags" Target="../tags/tag87.xml"/><Relationship Id="rId58" Type="http://schemas.openxmlformats.org/officeDocument/2006/relationships/tags" Target="../tags/tag92.xml"/><Relationship Id="rId74" Type="http://schemas.openxmlformats.org/officeDocument/2006/relationships/tags" Target="../tags/tag108.xml"/><Relationship Id="rId79" Type="http://schemas.openxmlformats.org/officeDocument/2006/relationships/tags" Target="../tags/tag113.xml"/><Relationship Id="rId102" Type="http://schemas.openxmlformats.org/officeDocument/2006/relationships/tags" Target="../tags/tag136.xml"/><Relationship Id="rId5" Type="http://schemas.openxmlformats.org/officeDocument/2006/relationships/tags" Target="../tags/tag39.xml"/><Relationship Id="rId90" Type="http://schemas.openxmlformats.org/officeDocument/2006/relationships/tags" Target="../tags/tag124.xml"/><Relationship Id="rId95" Type="http://schemas.openxmlformats.org/officeDocument/2006/relationships/tags" Target="../tags/tag129.xml"/><Relationship Id="rId22" Type="http://schemas.openxmlformats.org/officeDocument/2006/relationships/tags" Target="../tags/tag56.xml"/><Relationship Id="rId27" Type="http://schemas.openxmlformats.org/officeDocument/2006/relationships/tags" Target="../tags/tag61.xml"/><Relationship Id="rId43" Type="http://schemas.openxmlformats.org/officeDocument/2006/relationships/tags" Target="../tags/tag77.xml"/><Relationship Id="rId48" Type="http://schemas.openxmlformats.org/officeDocument/2006/relationships/tags" Target="../tags/tag82.xml"/><Relationship Id="rId64" Type="http://schemas.openxmlformats.org/officeDocument/2006/relationships/tags" Target="../tags/tag98.xml"/><Relationship Id="rId69" Type="http://schemas.openxmlformats.org/officeDocument/2006/relationships/tags" Target="../tags/tag103.xml"/><Relationship Id="rId80" Type="http://schemas.openxmlformats.org/officeDocument/2006/relationships/tags" Target="../tags/tag114.xml"/><Relationship Id="rId85" Type="http://schemas.openxmlformats.org/officeDocument/2006/relationships/tags" Target="../tags/tag119.xml"/><Relationship Id="rId12" Type="http://schemas.openxmlformats.org/officeDocument/2006/relationships/tags" Target="../tags/tag46.xml"/><Relationship Id="rId17" Type="http://schemas.openxmlformats.org/officeDocument/2006/relationships/tags" Target="../tags/tag51.xml"/><Relationship Id="rId33" Type="http://schemas.openxmlformats.org/officeDocument/2006/relationships/tags" Target="../tags/tag67.xml"/><Relationship Id="rId38" Type="http://schemas.openxmlformats.org/officeDocument/2006/relationships/tags" Target="../tags/tag72.xml"/><Relationship Id="rId59" Type="http://schemas.openxmlformats.org/officeDocument/2006/relationships/tags" Target="../tags/tag93.xml"/><Relationship Id="rId103" Type="http://schemas.openxmlformats.org/officeDocument/2006/relationships/slideLayout" Target="../slideLayouts/slideLayout17.xml"/><Relationship Id="rId20" Type="http://schemas.openxmlformats.org/officeDocument/2006/relationships/tags" Target="../tags/tag54.xml"/><Relationship Id="rId41" Type="http://schemas.openxmlformats.org/officeDocument/2006/relationships/tags" Target="../tags/tag75.xml"/><Relationship Id="rId54" Type="http://schemas.openxmlformats.org/officeDocument/2006/relationships/tags" Target="../tags/tag88.xml"/><Relationship Id="rId62" Type="http://schemas.openxmlformats.org/officeDocument/2006/relationships/tags" Target="../tags/tag96.xml"/><Relationship Id="rId70" Type="http://schemas.openxmlformats.org/officeDocument/2006/relationships/tags" Target="../tags/tag104.xml"/><Relationship Id="rId75" Type="http://schemas.openxmlformats.org/officeDocument/2006/relationships/tags" Target="../tags/tag109.xml"/><Relationship Id="rId83" Type="http://schemas.openxmlformats.org/officeDocument/2006/relationships/tags" Target="../tags/tag117.xml"/><Relationship Id="rId88" Type="http://schemas.openxmlformats.org/officeDocument/2006/relationships/tags" Target="../tags/tag122.xml"/><Relationship Id="rId91" Type="http://schemas.openxmlformats.org/officeDocument/2006/relationships/tags" Target="../tags/tag125.xml"/><Relationship Id="rId96" Type="http://schemas.openxmlformats.org/officeDocument/2006/relationships/tags" Target="../tags/tag130.xml"/><Relationship Id="rId1" Type="http://schemas.openxmlformats.org/officeDocument/2006/relationships/tags" Target="../tags/tag35.xml"/><Relationship Id="rId6" Type="http://schemas.openxmlformats.org/officeDocument/2006/relationships/tags" Target="../tags/tag40.xml"/><Relationship Id="rId15" Type="http://schemas.openxmlformats.org/officeDocument/2006/relationships/tags" Target="../tags/tag49.xml"/><Relationship Id="rId23" Type="http://schemas.openxmlformats.org/officeDocument/2006/relationships/tags" Target="../tags/tag57.xml"/><Relationship Id="rId28" Type="http://schemas.openxmlformats.org/officeDocument/2006/relationships/tags" Target="../tags/tag62.xml"/><Relationship Id="rId36" Type="http://schemas.openxmlformats.org/officeDocument/2006/relationships/tags" Target="../tags/tag70.xml"/><Relationship Id="rId49" Type="http://schemas.openxmlformats.org/officeDocument/2006/relationships/tags" Target="../tags/tag83.xml"/><Relationship Id="rId57" Type="http://schemas.openxmlformats.org/officeDocument/2006/relationships/tags" Target="../tags/tag91.xml"/><Relationship Id="rId106" Type="http://schemas.openxmlformats.org/officeDocument/2006/relationships/image" Target="../media/image1.emf"/><Relationship Id="rId10" Type="http://schemas.openxmlformats.org/officeDocument/2006/relationships/tags" Target="../tags/tag44.xml"/><Relationship Id="rId31" Type="http://schemas.openxmlformats.org/officeDocument/2006/relationships/tags" Target="../tags/tag65.xml"/><Relationship Id="rId44" Type="http://schemas.openxmlformats.org/officeDocument/2006/relationships/tags" Target="../tags/tag78.xml"/><Relationship Id="rId52" Type="http://schemas.openxmlformats.org/officeDocument/2006/relationships/tags" Target="../tags/tag86.xml"/><Relationship Id="rId60" Type="http://schemas.openxmlformats.org/officeDocument/2006/relationships/tags" Target="../tags/tag94.xml"/><Relationship Id="rId65" Type="http://schemas.openxmlformats.org/officeDocument/2006/relationships/tags" Target="../tags/tag99.xml"/><Relationship Id="rId73" Type="http://schemas.openxmlformats.org/officeDocument/2006/relationships/tags" Target="../tags/tag107.xml"/><Relationship Id="rId78" Type="http://schemas.openxmlformats.org/officeDocument/2006/relationships/tags" Target="../tags/tag112.xml"/><Relationship Id="rId81" Type="http://schemas.openxmlformats.org/officeDocument/2006/relationships/tags" Target="../tags/tag115.xml"/><Relationship Id="rId86" Type="http://schemas.openxmlformats.org/officeDocument/2006/relationships/tags" Target="../tags/tag120.xml"/><Relationship Id="rId94" Type="http://schemas.openxmlformats.org/officeDocument/2006/relationships/tags" Target="../tags/tag128.xml"/><Relationship Id="rId99" Type="http://schemas.openxmlformats.org/officeDocument/2006/relationships/tags" Target="../tags/tag133.xml"/><Relationship Id="rId101" Type="http://schemas.openxmlformats.org/officeDocument/2006/relationships/tags" Target="../tags/tag135.xml"/><Relationship Id="rId4" Type="http://schemas.openxmlformats.org/officeDocument/2006/relationships/tags" Target="../tags/tag38.xml"/><Relationship Id="rId9" Type="http://schemas.openxmlformats.org/officeDocument/2006/relationships/tags" Target="../tags/tag43.xml"/><Relationship Id="rId13" Type="http://schemas.openxmlformats.org/officeDocument/2006/relationships/tags" Target="../tags/tag47.xml"/><Relationship Id="rId18" Type="http://schemas.openxmlformats.org/officeDocument/2006/relationships/tags" Target="../tags/tag52.xml"/><Relationship Id="rId39" Type="http://schemas.openxmlformats.org/officeDocument/2006/relationships/tags" Target="../tags/tag73.xml"/><Relationship Id="rId34" Type="http://schemas.openxmlformats.org/officeDocument/2006/relationships/tags" Target="../tags/tag68.xml"/><Relationship Id="rId50" Type="http://schemas.openxmlformats.org/officeDocument/2006/relationships/tags" Target="../tags/tag84.xml"/><Relationship Id="rId55" Type="http://schemas.openxmlformats.org/officeDocument/2006/relationships/tags" Target="../tags/tag89.xml"/><Relationship Id="rId76" Type="http://schemas.openxmlformats.org/officeDocument/2006/relationships/tags" Target="../tags/tag110.xml"/><Relationship Id="rId97" Type="http://schemas.openxmlformats.org/officeDocument/2006/relationships/tags" Target="../tags/tag131.xml"/><Relationship Id="rId104" Type="http://schemas.openxmlformats.org/officeDocument/2006/relationships/notesSlide" Target="../notesSlides/notesSlide17.xml"/><Relationship Id="rId7" Type="http://schemas.openxmlformats.org/officeDocument/2006/relationships/tags" Target="../tags/tag41.xml"/><Relationship Id="rId71" Type="http://schemas.openxmlformats.org/officeDocument/2006/relationships/tags" Target="../tags/tag105.xml"/><Relationship Id="rId92" Type="http://schemas.openxmlformats.org/officeDocument/2006/relationships/tags" Target="../tags/tag126.xml"/><Relationship Id="rId2" Type="http://schemas.openxmlformats.org/officeDocument/2006/relationships/tags" Target="../tags/tag36.xml"/><Relationship Id="rId29" Type="http://schemas.openxmlformats.org/officeDocument/2006/relationships/tags" Target="../tags/tag63.xml"/><Relationship Id="rId24" Type="http://schemas.openxmlformats.org/officeDocument/2006/relationships/tags" Target="../tags/tag58.xml"/><Relationship Id="rId40" Type="http://schemas.openxmlformats.org/officeDocument/2006/relationships/tags" Target="../tags/tag74.xml"/><Relationship Id="rId45" Type="http://schemas.openxmlformats.org/officeDocument/2006/relationships/tags" Target="../tags/tag79.xml"/><Relationship Id="rId66" Type="http://schemas.openxmlformats.org/officeDocument/2006/relationships/tags" Target="../tags/tag100.xml"/><Relationship Id="rId87" Type="http://schemas.openxmlformats.org/officeDocument/2006/relationships/tags" Target="../tags/tag121.xml"/><Relationship Id="rId61" Type="http://schemas.openxmlformats.org/officeDocument/2006/relationships/tags" Target="../tags/tag95.xml"/><Relationship Id="rId82" Type="http://schemas.openxmlformats.org/officeDocument/2006/relationships/tags" Target="../tags/tag116.xml"/><Relationship Id="rId19" Type="http://schemas.openxmlformats.org/officeDocument/2006/relationships/tags" Target="../tags/tag53.xml"/><Relationship Id="rId14" Type="http://schemas.openxmlformats.org/officeDocument/2006/relationships/tags" Target="../tags/tag48.xml"/><Relationship Id="rId30" Type="http://schemas.openxmlformats.org/officeDocument/2006/relationships/tags" Target="../tags/tag64.xml"/><Relationship Id="rId35" Type="http://schemas.openxmlformats.org/officeDocument/2006/relationships/tags" Target="../tags/tag69.xml"/><Relationship Id="rId56" Type="http://schemas.openxmlformats.org/officeDocument/2006/relationships/tags" Target="../tags/tag90.xml"/><Relationship Id="rId77" Type="http://schemas.openxmlformats.org/officeDocument/2006/relationships/tags" Target="../tags/tag111.xml"/><Relationship Id="rId100" Type="http://schemas.openxmlformats.org/officeDocument/2006/relationships/tags" Target="../tags/tag134.xml"/><Relationship Id="rId105" Type="http://schemas.openxmlformats.org/officeDocument/2006/relationships/oleObject" Target="../embeddings/oleObject12.bin"/><Relationship Id="rId8" Type="http://schemas.openxmlformats.org/officeDocument/2006/relationships/tags" Target="../tags/tag42.xml"/><Relationship Id="rId51" Type="http://schemas.openxmlformats.org/officeDocument/2006/relationships/tags" Target="../tags/tag85.xml"/><Relationship Id="rId72" Type="http://schemas.openxmlformats.org/officeDocument/2006/relationships/tags" Target="../tags/tag106.xml"/><Relationship Id="rId93" Type="http://schemas.openxmlformats.org/officeDocument/2006/relationships/tags" Target="../tags/tag127.xml"/><Relationship Id="rId98" Type="http://schemas.openxmlformats.org/officeDocument/2006/relationships/tags" Target="../tags/tag132.xml"/><Relationship Id="rId3" Type="http://schemas.openxmlformats.org/officeDocument/2006/relationships/tags" Target="../tags/tag37.xml"/><Relationship Id="rId25" Type="http://schemas.openxmlformats.org/officeDocument/2006/relationships/tags" Target="../tags/tag59.xml"/><Relationship Id="rId46" Type="http://schemas.openxmlformats.org/officeDocument/2006/relationships/tags" Target="../tags/tag80.xml"/><Relationship Id="rId67" Type="http://schemas.openxmlformats.org/officeDocument/2006/relationships/tags" Target="../tags/tag101.xml"/></Relationships>
</file>

<file path=ppt/slides/_rels/slide18.xml.rels><?xml version="1.0" encoding="UTF-8" standalone="yes"?>
<Relationships xmlns="http://schemas.openxmlformats.org/package/2006/relationships"><Relationship Id="rId13" Type="http://schemas.openxmlformats.org/officeDocument/2006/relationships/tags" Target="../tags/tag149.xml"/><Relationship Id="rId18" Type="http://schemas.openxmlformats.org/officeDocument/2006/relationships/tags" Target="../tags/tag154.xml"/><Relationship Id="rId26" Type="http://schemas.openxmlformats.org/officeDocument/2006/relationships/tags" Target="../tags/tag162.xml"/><Relationship Id="rId3" Type="http://schemas.openxmlformats.org/officeDocument/2006/relationships/tags" Target="../tags/tag139.xml"/><Relationship Id="rId21" Type="http://schemas.openxmlformats.org/officeDocument/2006/relationships/tags" Target="../tags/tag157.xml"/><Relationship Id="rId34" Type="http://schemas.openxmlformats.org/officeDocument/2006/relationships/image" Target="../media/image1.emf"/><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tags" Target="../tags/tag153.xml"/><Relationship Id="rId25" Type="http://schemas.openxmlformats.org/officeDocument/2006/relationships/tags" Target="../tags/tag161.xml"/><Relationship Id="rId33" Type="http://schemas.openxmlformats.org/officeDocument/2006/relationships/oleObject" Target="../embeddings/oleObject13.bin"/><Relationship Id="rId2" Type="http://schemas.openxmlformats.org/officeDocument/2006/relationships/tags" Target="../tags/tag138.xml"/><Relationship Id="rId16" Type="http://schemas.openxmlformats.org/officeDocument/2006/relationships/tags" Target="../tags/tag152.xml"/><Relationship Id="rId20" Type="http://schemas.openxmlformats.org/officeDocument/2006/relationships/tags" Target="../tags/tag156.xml"/><Relationship Id="rId29" Type="http://schemas.openxmlformats.org/officeDocument/2006/relationships/tags" Target="../tags/tag165.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24" Type="http://schemas.openxmlformats.org/officeDocument/2006/relationships/tags" Target="../tags/tag160.xml"/><Relationship Id="rId32" Type="http://schemas.openxmlformats.org/officeDocument/2006/relationships/notesSlide" Target="../notesSlides/notesSlide18.xml"/><Relationship Id="rId5" Type="http://schemas.openxmlformats.org/officeDocument/2006/relationships/tags" Target="../tags/tag141.xml"/><Relationship Id="rId15" Type="http://schemas.openxmlformats.org/officeDocument/2006/relationships/tags" Target="../tags/tag151.xml"/><Relationship Id="rId23" Type="http://schemas.openxmlformats.org/officeDocument/2006/relationships/tags" Target="../tags/tag159.xml"/><Relationship Id="rId28" Type="http://schemas.openxmlformats.org/officeDocument/2006/relationships/tags" Target="../tags/tag164.xml"/><Relationship Id="rId10" Type="http://schemas.openxmlformats.org/officeDocument/2006/relationships/tags" Target="../tags/tag146.xml"/><Relationship Id="rId19" Type="http://schemas.openxmlformats.org/officeDocument/2006/relationships/tags" Target="../tags/tag155.xml"/><Relationship Id="rId31" Type="http://schemas.openxmlformats.org/officeDocument/2006/relationships/slideLayout" Target="../slideLayouts/slideLayout17.xml"/><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tags" Target="../tags/tag150.xml"/><Relationship Id="rId22" Type="http://schemas.openxmlformats.org/officeDocument/2006/relationships/tags" Target="../tags/tag158.xml"/><Relationship Id="rId27" Type="http://schemas.openxmlformats.org/officeDocument/2006/relationships/tags" Target="../tags/tag163.xml"/><Relationship Id="rId30" Type="http://schemas.openxmlformats.org/officeDocument/2006/relationships/tags" Target="../tags/tag166.xml"/><Relationship Id="rId35" Type="http://schemas.openxmlformats.org/officeDocument/2006/relationships/chart" Target="../charts/chart2.xml"/><Relationship Id="rId8" Type="http://schemas.openxmlformats.org/officeDocument/2006/relationships/tags" Target="../tags/tag14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60.png"/><Relationship Id="rId2" Type="http://schemas.openxmlformats.org/officeDocument/2006/relationships/slideLayout" Target="../slideLayouts/slideLayout17.xml"/><Relationship Id="rId1" Type="http://schemas.openxmlformats.org/officeDocument/2006/relationships/tags" Target="../tags/tag167.x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notesSlide" Target="../notesSlides/notesSlide2.xml"/><Relationship Id="rId18" Type="http://schemas.openxmlformats.org/officeDocument/2006/relationships/image" Target="../media/image29.jpeg"/><Relationship Id="rId26" Type="http://schemas.openxmlformats.org/officeDocument/2006/relationships/image" Target="../media/image37.png"/><Relationship Id="rId3" Type="http://schemas.openxmlformats.org/officeDocument/2006/relationships/tags" Target="../tags/tag5.xml"/><Relationship Id="rId21" Type="http://schemas.openxmlformats.org/officeDocument/2006/relationships/image" Target="../media/image32.png"/><Relationship Id="rId7" Type="http://schemas.openxmlformats.org/officeDocument/2006/relationships/tags" Target="../tags/tag9.xml"/><Relationship Id="rId12" Type="http://schemas.openxmlformats.org/officeDocument/2006/relationships/slideLayout" Target="../slideLayouts/slideLayout17.xml"/><Relationship Id="rId17" Type="http://schemas.openxmlformats.org/officeDocument/2006/relationships/image" Target="../media/image28.jpeg"/><Relationship Id="rId25" Type="http://schemas.openxmlformats.org/officeDocument/2006/relationships/image" Target="../media/image36.jpeg"/><Relationship Id="rId2" Type="http://schemas.openxmlformats.org/officeDocument/2006/relationships/tags" Target="../tags/tag4.xml"/><Relationship Id="rId16" Type="http://schemas.openxmlformats.org/officeDocument/2006/relationships/image" Target="../media/image27.jpeg"/><Relationship Id="rId20" Type="http://schemas.openxmlformats.org/officeDocument/2006/relationships/image" Target="../media/image31.jpeg"/><Relationship Id="rId29" Type="http://schemas.openxmlformats.org/officeDocument/2006/relationships/image" Target="../media/image40.png"/><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image" Target="../media/image35.png"/><Relationship Id="rId5" Type="http://schemas.openxmlformats.org/officeDocument/2006/relationships/tags" Target="../tags/tag7.xml"/><Relationship Id="rId15" Type="http://schemas.openxmlformats.org/officeDocument/2006/relationships/image" Target="../media/image1.emf"/><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tags" Target="../tags/tag12.xml"/><Relationship Id="rId19" Type="http://schemas.openxmlformats.org/officeDocument/2006/relationships/image" Target="../media/image30.jpeg"/><Relationship Id="rId31" Type="http://schemas.openxmlformats.org/officeDocument/2006/relationships/image" Target="../media/image42.jpeg"/><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oleObject" Target="../embeddings/oleObject2.bin"/><Relationship Id="rId22" Type="http://schemas.openxmlformats.org/officeDocument/2006/relationships/image" Target="../media/image33.png"/><Relationship Id="rId27" Type="http://schemas.openxmlformats.org/officeDocument/2006/relationships/image" Target="../media/image38.jpeg"/><Relationship Id="rId30" Type="http://schemas.openxmlformats.org/officeDocument/2006/relationships/image" Target="../media/image41.png"/></Relationships>
</file>

<file path=ppt/slides/_rels/slide2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168.x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5.bin"/></Relationships>
</file>

<file path=ppt/slides/_rels/slide2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21.xml"/><Relationship Id="rId7" Type="http://schemas.openxmlformats.org/officeDocument/2006/relationships/slide" Target="slide20.xml"/><Relationship Id="rId12" Type="http://schemas.openxmlformats.org/officeDocument/2006/relationships/hyperlink" Target="https://urledu-my.sharepoint.com/personal/patrick_doran_alumni_esade_edu/Documents/NVCP/NVCP%20-%20Financial%20Model.xlsx" TargetMode="External"/><Relationship Id="rId2" Type="http://schemas.openxmlformats.org/officeDocument/2006/relationships/slideLayout" Target="../slideLayouts/slideLayout17.xml"/><Relationship Id="rId1" Type="http://schemas.openxmlformats.org/officeDocument/2006/relationships/tags" Target="../tags/tag169.xml"/><Relationship Id="rId6" Type="http://schemas.openxmlformats.org/officeDocument/2006/relationships/slide" Target="slide21.xml"/><Relationship Id="rId11" Type="http://schemas.openxmlformats.org/officeDocument/2006/relationships/slide" Target="slide33.xml"/><Relationship Id="rId5" Type="http://schemas.openxmlformats.org/officeDocument/2006/relationships/image" Target="../media/image1.emf"/><Relationship Id="rId10" Type="http://schemas.openxmlformats.org/officeDocument/2006/relationships/slide" Target="slide29.xml"/><Relationship Id="rId4" Type="http://schemas.openxmlformats.org/officeDocument/2006/relationships/oleObject" Target="../embeddings/oleObject16.bin"/><Relationship Id="rId9" Type="http://schemas.openxmlformats.org/officeDocument/2006/relationships/slide" Target="slide2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ags" Target="../tags/tag170.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78.png"/><Relationship Id="rId2" Type="http://schemas.openxmlformats.org/officeDocument/2006/relationships/slideLayout" Target="../slideLayouts/slideLayout17.xml"/><Relationship Id="rId1" Type="http://schemas.openxmlformats.org/officeDocument/2006/relationships/tags" Target="../tags/tag17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2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24.xml"/><Relationship Id="rId7" Type="http://schemas.openxmlformats.org/officeDocument/2006/relationships/slide" Target="slide20.xml"/><Relationship Id="rId12" Type="http://schemas.openxmlformats.org/officeDocument/2006/relationships/hyperlink" Target="https://urledu-my.sharepoint.com/personal/patrick_doran_alumni_esade_edu/Documents/NVCP/NVCP%20-%20Financial%20Model.xlsx" TargetMode="External"/><Relationship Id="rId2" Type="http://schemas.openxmlformats.org/officeDocument/2006/relationships/slideLayout" Target="../slideLayouts/slideLayout17.xml"/><Relationship Id="rId1" Type="http://schemas.openxmlformats.org/officeDocument/2006/relationships/tags" Target="../tags/tag172.xml"/><Relationship Id="rId6" Type="http://schemas.openxmlformats.org/officeDocument/2006/relationships/slide" Target="slide21.xml"/><Relationship Id="rId11" Type="http://schemas.openxmlformats.org/officeDocument/2006/relationships/slide" Target="slide33.xml"/><Relationship Id="rId5" Type="http://schemas.openxmlformats.org/officeDocument/2006/relationships/image" Target="../media/image1.emf"/><Relationship Id="rId10" Type="http://schemas.openxmlformats.org/officeDocument/2006/relationships/slide" Target="slide29.xml"/><Relationship Id="rId4" Type="http://schemas.openxmlformats.org/officeDocument/2006/relationships/oleObject" Target="../embeddings/oleObject19.bin"/><Relationship Id="rId9" Type="http://schemas.openxmlformats.org/officeDocument/2006/relationships/slide" Target="slide26.xml"/></Relationships>
</file>

<file path=ppt/slides/_rels/slide26.xml.rels><?xml version="1.0" encoding="UTF-8" standalone="yes"?>
<Relationships xmlns="http://schemas.openxmlformats.org/package/2006/relationships"><Relationship Id="rId117" Type="http://schemas.openxmlformats.org/officeDocument/2006/relationships/tags" Target="../tags/tag289.xml"/><Relationship Id="rId21" Type="http://schemas.openxmlformats.org/officeDocument/2006/relationships/tags" Target="../tags/tag193.xml"/><Relationship Id="rId42" Type="http://schemas.openxmlformats.org/officeDocument/2006/relationships/tags" Target="../tags/tag214.xml"/><Relationship Id="rId63" Type="http://schemas.openxmlformats.org/officeDocument/2006/relationships/tags" Target="../tags/tag235.xml"/><Relationship Id="rId84" Type="http://schemas.openxmlformats.org/officeDocument/2006/relationships/tags" Target="../tags/tag256.xml"/><Relationship Id="rId138" Type="http://schemas.openxmlformats.org/officeDocument/2006/relationships/tags" Target="../tags/tag310.xml"/><Relationship Id="rId107" Type="http://schemas.openxmlformats.org/officeDocument/2006/relationships/tags" Target="../tags/tag279.xml"/><Relationship Id="rId11" Type="http://schemas.openxmlformats.org/officeDocument/2006/relationships/tags" Target="../tags/tag183.xml"/><Relationship Id="rId32" Type="http://schemas.openxmlformats.org/officeDocument/2006/relationships/tags" Target="../tags/tag204.xml"/><Relationship Id="rId53" Type="http://schemas.openxmlformats.org/officeDocument/2006/relationships/tags" Target="../tags/tag225.xml"/><Relationship Id="rId74" Type="http://schemas.openxmlformats.org/officeDocument/2006/relationships/tags" Target="../tags/tag246.xml"/><Relationship Id="rId128" Type="http://schemas.openxmlformats.org/officeDocument/2006/relationships/tags" Target="../tags/tag300.xml"/><Relationship Id="rId149" Type="http://schemas.openxmlformats.org/officeDocument/2006/relationships/tags" Target="../tags/tag321.xml"/><Relationship Id="rId5" Type="http://schemas.openxmlformats.org/officeDocument/2006/relationships/tags" Target="../tags/tag177.xml"/><Relationship Id="rId95" Type="http://schemas.openxmlformats.org/officeDocument/2006/relationships/tags" Target="../tags/tag267.xml"/><Relationship Id="rId22" Type="http://schemas.openxmlformats.org/officeDocument/2006/relationships/tags" Target="../tags/tag194.xml"/><Relationship Id="rId27" Type="http://schemas.openxmlformats.org/officeDocument/2006/relationships/tags" Target="../tags/tag199.xml"/><Relationship Id="rId43" Type="http://schemas.openxmlformats.org/officeDocument/2006/relationships/tags" Target="../tags/tag215.xml"/><Relationship Id="rId48" Type="http://schemas.openxmlformats.org/officeDocument/2006/relationships/tags" Target="../tags/tag220.xml"/><Relationship Id="rId64" Type="http://schemas.openxmlformats.org/officeDocument/2006/relationships/tags" Target="../tags/tag236.xml"/><Relationship Id="rId69" Type="http://schemas.openxmlformats.org/officeDocument/2006/relationships/tags" Target="../tags/tag241.xml"/><Relationship Id="rId113" Type="http://schemas.openxmlformats.org/officeDocument/2006/relationships/tags" Target="../tags/tag285.xml"/><Relationship Id="rId118" Type="http://schemas.openxmlformats.org/officeDocument/2006/relationships/tags" Target="../tags/tag290.xml"/><Relationship Id="rId134" Type="http://schemas.openxmlformats.org/officeDocument/2006/relationships/tags" Target="../tags/tag306.xml"/><Relationship Id="rId139" Type="http://schemas.openxmlformats.org/officeDocument/2006/relationships/tags" Target="../tags/tag311.xml"/><Relationship Id="rId80" Type="http://schemas.openxmlformats.org/officeDocument/2006/relationships/tags" Target="../tags/tag252.xml"/><Relationship Id="rId85" Type="http://schemas.openxmlformats.org/officeDocument/2006/relationships/tags" Target="../tags/tag257.xml"/><Relationship Id="rId150" Type="http://schemas.openxmlformats.org/officeDocument/2006/relationships/slideLayout" Target="../slideLayouts/slideLayout17.xml"/><Relationship Id="rId12" Type="http://schemas.openxmlformats.org/officeDocument/2006/relationships/tags" Target="../tags/tag184.xml"/><Relationship Id="rId17" Type="http://schemas.openxmlformats.org/officeDocument/2006/relationships/tags" Target="../tags/tag189.xml"/><Relationship Id="rId33" Type="http://schemas.openxmlformats.org/officeDocument/2006/relationships/tags" Target="../tags/tag205.xml"/><Relationship Id="rId38" Type="http://schemas.openxmlformats.org/officeDocument/2006/relationships/tags" Target="../tags/tag210.xml"/><Relationship Id="rId59" Type="http://schemas.openxmlformats.org/officeDocument/2006/relationships/tags" Target="../tags/tag231.xml"/><Relationship Id="rId103" Type="http://schemas.openxmlformats.org/officeDocument/2006/relationships/tags" Target="../tags/tag275.xml"/><Relationship Id="rId108" Type="http://schemas.openxmlformats.org/officeDocument/2006/relationships/tags" Target="../tags/tag280.xml"/><Relationship Id="rId124" Type="http://schemas.openxmlformats.org/officeDocument/2006/relationships/tags" Target="../tags/tag296.xml"/><Relationship Id="rId129" Type="http://schemas.openxmlformats.org/officeDocument/2006/relationships/tags" Target="../tags/tag301.xml"/><Relationship Id="rId54" Type="http://schemas.openxmlformats.org/officeDocument/2006/relationships/tags" Target="../tags/tag226.xml"/><Relationship Id="rId70" Type="http://schemas.openxmlformats.org/officeDocument/2006/relationships/tags" Target="../tags/tag242.xml"/><Relationship Id="rId75" Type="http://schemas.openxmlformats.org/officeDocument/2006/relationships/tags" Target="../tags/tag247.xml"/><Relationship Id="rId91" Type="http://schemas.openxmlformats.org/officeDocument/2006/relationships/tags" Target="../tags/tag263.xml"/><Relationship Id="rId96" Type="http://schemas.openxmlformats.org/officeDocument/2006/relationships/tags" Target="../tags/tag268.xml"/><Relationship Id="rId140" Type="http://schemas.openxmlformats.org/officeDocument/2006/relationships/tags" Target="../tags/tag312.xml"/><Relationship Id="rId145" Type="http://schemas.openxmlformats.org/officeDocument/2006/relationships/tags" Target="../tags/tag317.xml"/><Relationship Id="rId1" Type="http://schemas.openxmlformats.org/officeDocument/2006/relationships/tags" Target="../tags/tag173.xml"/><Relationship Id="rId6" Type="http://schemas.openxmlformats.org/officeDocument/2006/relationships/tags" Target="../tags/tag178.xml"/><Relationship Id="rId23" Type="http://schemas.openxmlformats.org/officeDocument/2006/relationships/tags" Target="../tags/tag195.xml"/><Relationship Id="rId28" Type="http://schemas.openxmlformats.org/officeDocument/2006/relationships/tags" Target="../tags/tag200.xml"/><Relationship Id="rId49" Type="http://schemas.openxmlformats.org/officeDocument/2006/relationships/tags" Target="../tags/tag221.xml"/><Relationship Id="rId114" Type="http://schemas.openxmlformats.org/officeDocument/2006/relationships/tags" Target="../tags/tag286.xml"/><Relationship Id="rId119" Type="http://schemas.openxmlformats.org/officeDocument/2006/relationships/tags" Target="../tags/tag291.xml"/><Relationship Id="rId44" Type="http://schemas.openxmlformats.org/officeDocument/2006/relationships/tags" Target="../tags/tag216.xml"/><Relationship Id="rId60" Type="http://schemas.openxmlformats.org/officeDocument/2006/relationships/tags" Target="../tags/tag232.xml"/><Relationship Id="rId65" Type="http://schemas.openxmlformats.org/officeDocument/2006/relationships/tags" Target="../tags/tag237.xml"/><Relationship Id="rId81" Type="http://schemas.openxmlformats.org/officeDocument/2006/relationships/tags" Target="../tags/tag253.xml"/><Relationship Id="rId86" Type="http://schemas.openxmlformats.org/officeDocument/2006/relationships/tags" Target="../tags/tag258.xml"/><Relationship Id="rId130" Type="http://schemas.openxmlformats.org/officeDocument/2006/relationships/tags" Target="../tags/tag302.xml"/><Relationship Id="rId135" Type="http://schemas.openxmlformats.org/officeDocument/2006/relationships/tags" Target="../tags/tag307.xml"/><Relationship Id="rId151" Type="http://schemas.openxmlformats.org/officeDocument/2006/relationships/notesSlide" Target="../notesSlides/notesSlide25.xml"/><Relationship Id="rId13" Type="http://schemas.openxmlformats.org/officeDocument/2006/relationships/tags" Target="../tags/tag185.xml"/><Relationship Id="rId18" Type="http://schemas.openxmlformats.org/officeDocument/2006/relationships/tags" Target="../tags/tag190.xml"/><Relationship Id="rId39" Type="http://schemas.openxmlformats.org/officeDocument/2006/relationships/tags" Target="../tags/tag211.xml"/><Relationship Id="rId109" Type="http://schemas.openxmlformats.org/officeDocument/2006/relationships/tags" Target="../tags/tag281.xml"/><Relationship Id="rId34" Type="http://schemas.openxmlformats.org/officeDocument/2006/relationships/tags" Target="../tags/tag206.xml"/><Relationship Id="rId50" Type="http://schemas.openxmlformats.org/officeDocument/2006/relationships/tags" Target="../tags/tag222.xml"/><Relationship Id="rId55" Type="http://schemas.openxmlformats.org/officeDocument/2006/relationships/tags" Target="../tags/tag227.xml"/><Relationship Id="rId76" Type="http://schemas.openxmlformats.org/officeDocument/2006/relationships/tags" Target="../tags/tag248.xml"/><Relationship Id="rId97" Type="http://schemas.openxmlformats.org/officeDocument/2006/relationships/tags" Target="../tags/tag269.xml"/><Relationship Id="rId104" Type="http://schemas.openxmlformats.org/officeDocument/2006/relationships/tags" Target="../tags/tag276.xml"/><Relationship Id="rId120" Type="http://schemas.openxmlformats.org/officeDocument/2006/relationships/tags" Target="../tags/tag292.xml"/><Relationship Id="rId125" Type="http://schemas.openxmlformats.org/officeDocument/2006/relationships/tags" Target="../tags/tag297.xml"/><Relationship Id="rId141" Type="http://schemas.openxmlformats.org/officeDocument/2006/relationships/tags" Target="../tags/tag313.xml"/><Relationship Id="rId146" Type="http://schemas.openxmlformats.org/officeDocument/2006/relationships/tags" Target="../tags/tag318.xml"/><Relationship Id="rId7" Type="http://schemas.openxmlformats.org/officeDocument/2006/relationships/tags" Target="../tags/tag179.xml"/><Relationship Id="rId71" Type="http://schemas.openxmlformats.org/officeDocument/2006/relationships/tags" Target="../tags/tag243.xml"/><Relationship Id="rId92" Type="http://schemas.openxmlformats.org/officeDocument/2006/relationships/tags" Target="../tags/tag264.xml"/><Relationship Id="rId2" Type="http://schemas.openxmlformats.org/officeDocument/2006/relationships/tags" Target="../tags/tag174.xml"/><Relationship Id="rId29" Type="http://schemas.openxmlformats.org/officeDocument/2006/relationships/tags" Target="../tags/tag201.xml"/><Relationship Id="rId24" Type="http://schemas.openxmlformats.org/officeDocument/2006/relationships/tags" Target="../tags/tag196.xml"/><Relationship Id="rId40" Type="http://schemas.openxmlformats.org/officeDocument/2006/relationships/tags" Target="../tags/tag212.xml"/><Relationship Id="rId45" Type="http://schemas.openxmlformats.org/officeDocument/2006/relationships/tags" Target="../tags/tag217.xml"/><Relationship Id="rId66" Type="http://schemas.openxmlformats.org/officeDocument/2006/relationships/tags" Target="../tags/tag238.xml"/><Relationship Id="rId87" Type="http://schemas.openxmlformats.org/officeDocument/2006/relationships/tags" Target="../tags/tag259.xml"/><Relationship Id="rId110" Type="http://schemas.openxmlformats.org/officeDocument/2006/relationships/tags" Target="../tags/tag282.xml"/><Relationship Id="rId115" Type="http://schemas.openxmlformats.org/officeDocument/2006/relationships/tags" Target="../tags/tag287.xml"/><Relationship Id="rId131" Type="http://schemas.openxmlformats.org/officeDocument/2006/relationships/tags" Target="../tags/tag303.xml"/><Relationship Id="rId136" Type="http://schemas.openxmlformats.org/officeDocument/2006/relationships/tags" Target="../tags/tag308.xml"/><Relationship Id="rId61" Type="http://schemas.openxmlformats.org/officeDocument/2006/relationships/tags" Target="../tags/tag233.xml"/><Relationship Id="rId82" Type="http://schemas.openxmlformats.org/officeDocument/2006/relationships/tags" Target="../tags/tag254.xml"/><Relationship Id="rId152" Type="http://schemas.openxmlformats.org/officeDocument/2006/relationships/oleObject" Target="../embeddings/oleObject20.bin"/><Relationship Id="rId19" Type="http://schemas.openxmlformats.org/officeDocument/2006/relationships/tags" Target="../tags/tag191.xml"/><Relationship Id="rId14" Type="http://schemas.openxmlformats.org/officeDocument/2006/relationships/tags" Target="../tags/tag186.xml"/><Relationship Id="rId30" Type="http://schemas.openxmlformats.org/officeDocument/2006/relationships/tags" Target="../tags/tag202.xml"/><Relationship Id="rId35" Type="http://schemas.openxmlformats.org/officeDocument/2006/relationships/tags" Target="../tags/tag207.xml"/><Relationship Id="rId56" Type="http://schemas.openxmlformats.org/officeDocument/2006/relationships/tags" Target="../tags/tag228.xml"/><Relationship Id="rId77" Type="http://schemas.openxmlformats.org/officeDocument/2006/relationships/tags" Target="../tags/tag249.xml"/><Relationship Id="rId100" Type="http://schemas.openxmlformats.org/officeDocument/2006/relationships/tags" Target="../tags/tag272.xml"/><Relationship Id="rId105" Type="http://schemas.openxmlformats.org/officeDocument/2006/relationships/tags" Target="../tags/tag277.xml"/><Relationship Id="rId126" Type="http://schemas.openxmlformats.org/officeDocument/2006/relationships/tags" Target="../tags/tag298.xml"/><Relationship Id="rId147" Type="http://schemas.openxmlformats.org/officeDocument/2006/relationships/tags" Target="../tags/tag319.xml"/><Relationship Id="rId8" Type="http://schemas.openxmlformats.org/officeDocument/2006/relationships/tags" Target="../tags/tag180.xml"/><Relationship Id="rId51" Type="http://schemas.openxmlformats.org/officeDocument/2006/relationships/tags" Target="../tags/tag223.xml"/><Relationship Id="rId72" Type="http://schemas.openxmlformats.org/officeDocument/2006/relationships/tags" Target="../tags/tag244.xml"/><Relationship Id="rId93" Type="http://schemas.openxmlformats.org/officeDocument/2006/relationships/tags" Target="../tags/tag265.xml"/><Relationship Id="rId98" Type="http://schemas.openxmlformats.org/officeDocument/2006/relationships/tags" Target="../tags/tag270.xml"/><Relationship Id="rId121" Type="http://schemas.openxmlformats.org/officeDocument/2006/relationships/tags" Target="../tags/tag293.xml"/><Relationship Id="rId142" Type="http://schemas.openxmlformats.org/officeDocument/2006/relationships/tags" Target="../tags/tag314.xml"/><Relationship Id="rId3" Type="http://schemas.openxmlformats.org/officeDocument/2006/relationships/tags" Target="../tags/tag175.xml"/><Relationship Id="rId25" Type="http://schemas.openxmlformats.org/officeDocument/2006/relationships/tags" Target="../tags/tag197.xml"/><Relationship Id="rId46" Type="http://schemas.openxmlformats.org/officeDocument/2006/relationships/tags" Target="../tags/tag218.xml"/><Relationship Id="rId67" Type="http://schemas.openxmlformats.org/officeDocument/2006/relationships/tags" Target="../tags/tag239.xml"/><Relationship Id="rId116" Type="http://schemas.openxmlformats.org/officeDocument/2006/relationships/tags" Target="../tags/tag288.xml"/><Relationship Id="rId137" Type="http://schemas.openxmlformats.org/officeDocument/2006/relationships/tags" Target="../tags/tag309.xml"/><Relationship Id="rId20" Type="http://schemas.openxmlformats.org/officeDocument/2006/relationships/tags" Target="../tags/tag192.xml"/><Relationship Id="rId41" Type="http://schemas.openxmlformats.org/officeDocument/2006/relationships/tags" Target="../tags/tag213.xml"/><Relationship Id="rId62" Type="http://schemas.openxmlformats.org/officeDocument/2006/relationships/tags" Target="../tags/tag234.xml"/><Relationship Id="rId83" Type="http://schemas.openxmlformats.org/officeDocument/2006/relationships/tags" Target="../tags/tag255.xml"/><Relationship Id="rId88" Type="http://schemas.openxmlformats.org/officeDocument/2006/relationships/tags" Target="../tags/tag260.xml"/><Relationship Id="rId111" Type="http://schemas.openxmlformats.org/officeDocument/2006/relationships/tags" Target="../tags/tag283.xml"/><Relationship Id="rId132" Type="http://schemas.openxmlformats.org/officeDocument/2006/relationships/tags" Target="../tags/tag304.xml"/><Relationship Id="rId153" Type="http://schemas.openxmlformats.org/officeDocument/2006/relationships/image" Target="../media/image1.emf"/><Relationship Id="rId15" Type="http://schemas.openxmlformats.org/officeDocument/2006/relationships/tags" Target="../tags/tag187.xml"/><Relationship Id="rId36" Type="http://schemas.openxmlformats.org/officeDocument/2006/relationships/tags" Target="../tags/tag208.xml"/><Relationship Id="rId57" Type="http://schemas.openxmlformats.org/officeDocument/2006/relationships/tags" Target="../tags/tag229.xml"/><Relationship Id="rId106" Type="http://schemas.openxmlformats.org/officeDocument/2006/relationships/tags" Target="../tags/tag278.xml"/><Relationship Id="rId127" Type="http://schemas.openxmlformats.org/officeDocument/2006/relationships/tags" Target="../tags/tag299.xml"/><Relationship Id="rId10" Type="http://schemas.openxmlformats.org/officeDocument/2006/relationships/tags" Target="../tags/tag182.xml"/><Relationship Id="rId31" Type="http://schemas.openxmlformats.org/officeDocument/2006/relationships/tags" Target="../tags/tag203.xml"/><Relationship Id="rId52" Type="http://schemas.openxmlformats.org/officeDocument/2006/relationships/tags" Target="../tags/tag224.xml"/><Relationship Id="rId73" Type="http://schemas.openxmlformats.org/officeDocument/2006/relationships/tags" Target="../tags/tag245.xml"/><Relationship Id="rId78" Type="http://schemas.openxmlformats.org/officeDocument/2006/relationships/tags" Target="../tags/tag250.xml"/><Relationship Id="rId94" Type="http://schemas.openxmlformats.org/officeDocument/2006/relationships/tags" Target="../tags/tag266.xml"/><Relationship Id="rId99" Type="http://schemas.openxmlformats.org/officeDocument/2006/relationships/tags" Target="../tags/tag271.xml"/><Relationship Id="rId101" Type="http://schemas.openxmlformats.org/officeDocument/2006/relationships/tags" Target="../tags/tag273.xml"/><Relationship Id="rId122" Type="http://schemas.openxmlformats.org/officeDocument/2006/relationships/tags" Target="../tags/tag294.xml"/><Relationship Id="rId143" Type="http://schemas.openxmlformats.org/officeDocument/2006/relationships/tags" Target="../tags/tag315.xml"/><Relationship Id="rId148" Type="http://schemas.openxmlformats.org/officeDocument/2006/relationships/tags" Target="../tags/tag320.xml"/><Relationship Id="rId4" Type="http://schemas.openxmlformats.org/officeDocument/2006/relationships/tags" Target="../tags/tag176.xml"/><Relationship Id="rId9" Type="http://schemas.openxmlformats.org/officeDocument/2006/relationships/tags" Target="../tags/tag181.xml"/><Relationship Id="rId26" Type="http://schemas.openxmlformats.org/officeDocument/2006/relationships/tags" Target="../tags/tag198.xml"/><Relationship Id="rId47" Type="http://schemas.openxmlformats.org/officeDocument/2006/relationships/tags" Target="../tags/tag219.xml"/><Relationship Id="rId68" Type="http://schemas.openxmlformats.org/officeDocument/2006/relationships/tags" Target="../tags/tag240.xml"/><Relationship Id="rId89" Type="http://schemas.openxmlformats.org/officeDocument/2006/relationships/tags" Target="../tags/tag261.xml"/><Relationship Id="rId112" Type="http://schemas.openxmlformats.org/officeDocument/2006/relationships/tags" Target="../tags/tag284.xml"/><Relationship Id="rId133" Type="http://schemas.openxmlformats.org/officeDocument/2006/relationships/tags" Target="../tags/tag305.xml"/><Relationship Id="rId16" Type="http://schemas.openxmlformats.org/officeDocument/2006/relationships/tags" Target="../tags/tag188.xml"/><Relationship Id="rId37" Type="http://schemas.openxmlformats.org/officeDocument/2006/relationships/tags" Target="../tags/tag209.xml"/><Relationship Id="rId58" Type="http://schemas.openxmlformats.org/officeDocument/2006/relationships/tags" Target="../tags/tag230.xml"/><Relationship Id="rId79" Type="http://schemas.openxmlformats.org/officeDocument/2006/relationships/tags" Target="../tags/tag251.xml"/><Relationship Id="rId102" Type="http://schemas.openxmlformats.org/officeDocument/2006/relationships/tags" Target="../tags/tag274.xml"/><Relationship Id="rId123" Type="http://schemas.openxmlformats.org/officeDocument/2006/relationships/tags" Target="../tags/tag295.xml"/><Relationship Id="rId144" Type="http://schemas.openxmlformats.org/officeDocument/2006/relationships/tags" Target="../tags/tag316.xml"/><Relationship Id="rId90" Type="http://schemas.openxmlformats.org/officeDocument/2006/relationships/tags" Target="../tags/tag26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ags" Target="../tags/tag322.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8.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27.xml"/><Relationship Id="rId7" Type="http://schemas.openxmlformats.org/officeDocument/2006/relationships/slide" Target="slide20.xml"/><Relationship Id="rId12" Type="http://schemas.openxmlformats.org/officeDocument/2006/relationships/hyperlink" Target="https://urledu-my.sharepoint.com/personal/patrick_doran_alumni_esade_edu/Documents/NVCP/NVCP%20-%20Financial%20Model.xlsx" TargetMode="External"/><Relationship Id="rId2" Type="http://schemas.openxmlformats.org/officeDocument/2006/relationships/slideLayout" Target="../slideLayouts/slideLayout17.xml"/><Relationship Id="rId1" Type="http://schemas.openxmlformats.org/officeDocument/2006/relationships/tags" Target="../tags/tag323.xml"/><Relationship Id="rId6" Type="http://schemas.openxmlformats.org/officeDocument/2006/relationships/slide" Target="slide21.xml"/><Relationship Id="rId11" Type="http://schemas.openxmlformats.org/officeDocument/2006/relationships/slide" Target="slide33.xml"/><Relationship Id="rId5" Type="http://schemas.openxmlformats.org/officeDocument/2006/relationships/image" Target="../media/image1.emf"/><Relationship Id="rId10" Type="http://schemas.openxmlformats.org/officeDocument/2006/relationships/slide" Target="slide29.xml"/><Relationship Id="rId4" Type="http://schemas.openxmlformats.org/officeDocument/2006/relationships/oleObject" Target="../embeddings/oleObject22.bin"/><Relationship Id="rId9" Type="http://schemas.openxmlformats.org/officeDocument/2006/relationships/slide" Target="slide26.xml"/></Relationships>
</file>

<file path=ppt/slides/_rels/slide29.xml.rels><?xml version="1.0" encoding="UTF-8" standalone="yes"?>
<Relationships xmlns="http://schemas.openxmlformats.org/package/2006/relationships"><Relationship Id="rId117" Type="http://schemas.openxmlformats.org/officeDocument/2006/relationships/tags" Target="../tags/tag440.xml"/><Relationship Id="rId21" Type="http://schemas.openxmlformats.org/officeDocument/2006/relationships/tags" Target="../tags/tag344.xml"/><Relationship Id="rId42" Type="http://schemas.openxmlformats.org/officeDocument/2006/relationships/tags" Target="../tags/tag365.xml"/><Relationship Id="rId63" Type="http://schemas.openxmlformats.org/officeDocument/2006/relationships/tags" Target="../tags/tag386.xml"/><Relationship Id="rId84" Type="http://schemas.openxmlformats.org/officeDocument/2006/relationships/tags" Target="../tags/tag407.xml"/><Relationship Id="rId138" Type="http://schemas.openxmlformats.org/officeDocument/2006/relationships/image" Target="../media/image1.emf"/><Relationship Id="rId16" Type="http://schemas.openxmlformats.org/officeDocument/2006/relationships/tags" Target="../tags/tag339.xml"/><Relationship Id="rId107" Type="http://schemas.openxmlformats.org/officeDocument/2006/relationships/tags" Target="../tags/tag430.xml"/><Relationship Id="rId11" Type="http://schemas.openxmlformats.org/officeDocument/2006/relationships/tags" Target="../tags/tag334.xml"/><Relationship Id="rId32" Type="http://schemas.openxmlformats.org/officeDocument/2006/relationships/tags" Target="../tags/tag355.xml"/><Relationship Id="rId37" Type="http://schemas.openxmlformats.org/officeDocument/2006/relationships/tags" Target="../tags/tag360.xml"/><Relationship Id="rId53" Type="http://schemas.openxmlformats.org/officeDocument/2006/relationships/tags" Target="../tags/tag376.xml"/><Relationship Id="rId58" Type="http://schemas.openxmlformats.org/officeDocument/2006/relationships/tags" Target="../tags/tag381.xml"/><Relationship Id="rId74" Type="http://schemas.openxmlformats.org/officeDocument/2006/relationships/tags" Target="../tags/tag397.xml"/><Relationship Id="rId79" Type="http://schemas.openxmlformats.org/officeDocument/2006/relationships/tags" Target="../tags/tag402.xml"/><Relationship Id="rId102" Type="http://schemas.openxmlformats.org/officeDocument/2006/relationships/tags" Target="../tags/tag425.xml"/><Relationship Id="rId123" Type="http://schemas.openxmlformats.org/officeDocument/2006/relationships/tags" Target="../tags/tag446.xml"/><Relationship Id="rId128" Type="http://schemas.openxmlformats.org/officeDocument/2006/relationships/tags" Target="../tags/tag451.xml"/><Relationship Id="rId5" Type="http://schemas.openxmlformats.org/officeDocument/2006/relationships/tags" Target="../tags/tag328.xml"/><Relationship Id="rId90" Type="http://schemas.openxmlformats.org/officeDocument/2006/relationships/tags" Target="../tags/tag413.xml"/><Relationship Id="rId95" Type="http://schemas.openxmlformats.org/officeDocument/2006/relationships/tags" Target="../tags/tag418.xml"/><Relationship Id="rId22" Type="http://schemas.openxmlformats.org/officeDocument/2006/relationships/tags" Target="../tags/tag345.xml"/><Relationship Id="rId27" Type="http://schemas.openxmlformats.org/officeDocument/2006/relationships/tags" Target="../tags/tag350.xml"/><Relationship Id="rId43" Type="http://schemas.openxmlformats.org/officeDocument/2006/relationships/tags" Target="../tags/tag366.xml"/><Relationship Id="rId48" Type="http://schemas.openxmlformats.org/officeDocument/2006/relationships/tags" Target="../tags/tag371.xml"/><Relationship Id="rId64" Type="http://schemas.openxmlformats.org/officeDocument/2006/relationships/tags" Target="../tags/tag387.xml"/><Relationship Id="rId69" Type="http://schemas.openxmlformats.org/officeDocument/2006/relationships/tags" Target="../tags/tag392.xml"/><Relationship Id="rId113" Type="http://schemas.openxmlformats.org/officeDocument/2006/relationships/tags" Target="../tags/tag436.xml"/><Relationship Id="rId118" Type="http://schemas.openxmlformats.org/officeDocument/2006/relationships/tags" Target="../tags/tag441.xml"/><Relationship Id="rId134" Type="http://schemas.openxmlformats.org/officeDocument/2006/relationships/tags" Target="../tags/tag457.xml"/><Relationship Id="rId80" Type="http://schemas.openxmlformats.org/officeDocument/2006/relationships/tags" Target="../tags/tag403.xml"/><Relationship Id="rId85" Type="http://schemas.openxmlformats.org/officeDocument/2006/relationships/tags" Target="../tags/tag408.xml"/><Relationship Id="rId12" Type="http://schemas.openxmlformats.org/officeDocument/2006/relationships/tags" Target="../tags/tag335.xml"/><Relationship Id="rId17" Type="http://schemas.openxmlformats.org/officeDocument/2006/relationships/tags" Target="../tags/tag340.xml"/><Relationship Id="rId33" Type="http://schemas.openxmlformats.org/officeDocument/2006/relationships/tags" Target="../tags/tag356.xml"/><Relationship Id="rId38" Type="http://schemas.openxmlformats.org/officeDocument/2006/relationships/tags" Target="../tags/tag361.xml"/><Relationship Id="rId59" Type="http://schemas.openxmlformats.org/officeDocument/2006/relationships/tags" Target="../tags/tag382.xml"/><Relationship Id="rId103" Type="http://schemas.openxmlformats.org/officeDocument/2006/relationships/tags" Target="../tags/tag426.xml"/><Relationship Id="rId108" Type="http://schemas.openxmlformats.org/officeDocument/2006/relationships/tags" Target="../tags/tag431.xml"/><Relationship Id="rId124" Type="http://schemas.openxmlformats.org/officeDocument/2006/relationships/tags" Target="../tags/tag447.xml"/><Relationship Id="rId129" Type="http://schemas.openxmlformats.org/officeDocument/2006/relationships/tags" Target="../tags/tag452.xml"/><Relationship Id="rId54" Type="http://schemas.openxmlformats.org/officeDocument/2006/relationships/tags" Target="../tags/tag377.xml"/><Relationship Id="rId70" Type="http://schemas.openxmlformats.org/officeDocument/2006/relationships/tags" Target="../tags/tag393.xml"/><Relationship Id="rId75" Type="http://schemas.openxmlformats.org/officeDocument/2006/relationships/tags" Target="../tags/tag398.xml"/><Relationship Id="rId91" Type="http://schemas.openxmlformats.org/officeDocument/2006/relationships/tags" Target="../tags/tag414.xml"/><Relationship Id="rId96" Type="http://schemas.openxmlformats.org/officeDocument/2006/relationships/tags" Target="../tags/tag419.xml"/><Relationship Id="rId1" Type="http://schemas.openxmlformats.org/officeDocument/2006/relationships/tags" Target="../tags/tag324.xml"/><Relationship Id="rId6" Type="http://schemas.openxmlformats.org/officeDocument/2006/relationships/tags" Target="../tags/tag329.xml"/><Relationship Id="rId23" Type="http://schemas.openxmlformats.org/officeDocument/2006/relationships/tags" Target="../tags/tag346.xml"/><Relationship Id="rId28" Type="http://schemas.openxmlformats.org/officeDocument/2006/relationships/tags" Target="../tags/tag351.xml"/><Relationship Id="rId49" Type="http://schemas.openxmlformats.org/officeDocument/2006/relationships/tags" Target="../tags/tag372.xml"/><Relationship Id="rId114" Type="http://schemas.openxmlformats.org/officeDocument/2006/relationships/tags" Target="../tags/tag437.xml"/><Relationship Id="rId119" Type="http://schemas.openxmlformats.org/officeDocument/2006/relationships/tags" Target="../tags/tag442.xml"/><Relationship Id="rId44" Type="http://schemas.openxmlformats.org/officeDocument/2006/relationships/tags" Target="../tags/tag367.xml"/><Relationship Id="rId60" Type="http://schemas.openxmlformats.org/officeDocument/2006/relationships/tags" Target="../tags/tag383.xml"/><Relationship Id="rId65" Type="http://schemas.openxmlformats.org/officeDocument/2006/relationships/tags" Target="../tags/tag388.xml"/><Relationship Id="rId81" Type="http://schemas.openxmlformats.org/officeDocument/2006/relationships/tags" Target="../tags/tag404.xml"/><Relationship Id="rId86" Type="http://schemas.openxmlformats.org/officeDocument/2006/relationships/tags" Target="../tags/tag409.xml"/><Relationship Id="rId130" Type="http://schemas.openxmlformats.org/officeDocument/2006/relationships/tags" Target="../tags/tag453.xml"/><Relationship Id="rId135" Type="http://schemas.openxmlformats.org/officeDocument/2006/relationships/slideLayout" Target="../slideLayouts/slideLayout17.xml"/><Relationship Id="rId13" Type="http://schemas.openxmlformats.org/officeDocument/2006/relationships/tags" Target="../tags/tag336.xml"/><Relationship Id="rId18" Type="http://schemas.openxmlformats.org/officeDocument/2006/relationships/tags" Target="../tags/tag341.xml"/><Relationship Id="rId39" Type="http://schemas.openxmlformats.org/officeDocument/2006/relationships/tags" Target="../tags/tag362.xml"/><Relationship Id="rId109" Type="http://schemas.openxmlformats.org/officeDocument/2006/relationships/tags" Target="../tags/tag432.xml"/><Relationship Id="rId34" Type="http://schemas.openxmlformats.org/officeDocument/2006/relationships/tags" Target="../tags/tag357.xml"/><Relationship Id="rId50" Type="http://schemas.openxmlformats.org/officeDocument/2006/relationships/tags" Target="../tags/tag373.xml"/><Relationship Id="rId55" Type="http://schemas.openxmlformats.org/officeDocument/2006/relationships/tags" Target="../tags/tag378.xml"/><Relationship Id="rId76" Type="http://schemas.openxmlformats.org/officeDocument/2006/relationships/tags" Target="../tags/tag399.xml"/><Relationship Id="rId97" Type="http://schemas.openxmlformats.org/officeDocument/2006/relationships/tags" Target="../tags/tag420.xml"/><Relationship Id="rId104" Type="http://schemas.openxmlformats.org/officeDocument/2006/relationships/tags" Target="../tags/tag427.xml"/><Relationship Id="rId120" Type="http://schemas.openxmlformats.org/officeDocument/2006/relationships/tags" Target="../tags/tag443.xml"/><Relationship Id="rId125" Type="http://schemas.openxmlformats.org/officeDocument/2006/relationships/tags" Target="../tags/tag448.xml"/><Relationship Id="rId7" Type="http://schemas.openxmlformats.org/officeDocument/2006/relationships/tags" Target="../tags/tag330.xml"/><Relationship Id="rId71" Type="http://schemas.openxmlformats.org/officeDocument/2006/relationships/tags" Target="../tags/tag394.xml"/><Relationship Id="rId92" Type="http://schemas.openxmlformats.org/officeDocument/2006/relationships/tags" Target="../tags/tag415.xml"/><Relationship Id="rId2" Type="http://schemas.openxmlformats.org/officeDocument/2006/relationships/tags" Target="../tags/tag325.xml"/><Relationship Id="rId29" Type="http://schemas.openxmlformats.org/officeDocument/2006/relationships/tags" Target="../tags/tag352.xml"/><Relationship Id="rId24" Type="http://schemas.openxmlformats.org/officeDocument/2006/relationships/tags" Target="../tags/tag347.xml"/><Relationship Id="rId40" Type="http://schemas.openxmlformats.org/officeDocument/2006/relationships/tags" Target="../tags/tag363.xml"/><Relationship Id="rId45" Type="http://schemas.openxmlformats.org/officeDocument/2006/relationships/tags" Target="../tags/tag368.xml"/><Relationship Id="rId66" Type="http://schemas.openxmlformats.org/officeDocument/2006/relationships/tags" Target="../tags/tag389.xml"/><Relationship Id="rId87" Type="http://schemas.openxmlformats.org/officeDocument/2006/relationships/tags" Target="../tags/tag410.xml"/><Relationship Id="rId110" Type="http://schemas.openxmlformats.org/officeDocument/2006/relationships/tags" Target="../tags/tag433.xml"/><Relationship Id="rId115" Type="http://schemas.openxmlformats.org/officeDocument/2006/relationships/tags" Target="../tags/tag438.xml"/><Relationship Id="rId131" Type="http://schemas.openxmlformats.org/officeDocument/2006/relationships/tags" Target="../tags/tag454.xml"/><Relationship Id="rId136" Type="http://schemas.openxmlformats.org/officeDocument/2006/relationships/notesSlide" Target="../notesSlides/notesSlide28.xml"/><Relationship Id="rId61" Type="http://schemas.openxmlformats.org/officeDocument/2006/relationships/tags" Target="../tags/tag384.xml"/><Relationship Id="rId82" Type="http://schemas.openxmlformats.org/officeDocument/2006/relationships/tags" Target="../tags/tag405.xml"/><Relationship Id="rId19" Type="http://schemas.openxmlformats.org/officeDocument/2006/relationships/tags" Target="../tags/tag342.xml"/><Relationship Id="rId14" Type="http://schemas.openxmlformats.org/officeDocument/2006/relationships/tags" Target="../tags/tag337.xml"/><Relationship Id="rId30" Type="http://schemas.openxmlformats.org/officeDocument/2006/relationships/tags" Target="../tags/tag353.xml"/><Relationship Id="rId35" Type="http://schemas.openxmlformats.org/officeDocument/2006/relationships/tags" Target="../tags/tag358.xml"/><Relationship Id="rId56" Type="http://schemas.openxmlformats.org/officeDocument/2006/relationships/tags" Target="../tags/tag379.xml"/><Relationship Id="rId77" Type="http://schemas.openxmlformats.org/officeDocument/2006/relationships/tags" Target="../tags/tag400.xml"/><Relationship Id="rId100" Type="http://schemas.openxmlformats.org/officeDocument/2006/relationships/tags" Target="../tags/tag423.xml"/><Relationship Id="rId105" Type="http://schemas.openxmlformats.org/officeDocument/2006/relationships/tags" Target="../tags/tag428.xml"/><Relationship Id="rId126" Type="http://schemas.openxmlformats.org/officeDocument/2006/relationships/tags" Target="../tags/tag449.xml"/><Relationship Id="rId8" Type="http://schemas.openxmlformats.org/officeDocument/2006/relationships/tags" Target="../tags/tag331.xml"/><Relationship Id="rId51" Type="http://schemas.openxmlformats.org/officeDocument/2006/relationships/tags" Target="../tags/tag374.xml"/><Relationship Id="rId72" Type="http://schemas.openxmlformats.org/officeDocument/2006/relationships/tags" Target="../tags/tag395.xml"/><Relationship Id="rId93" Type="http://schemas.openxmlformats.org/officeDocument/2006/relationships/tags" Target="../tags/tag416.xml"/><Relationship Id="rId98" Type="http://schemas.openxmlformats.org/officeDocument/2006/relationships/tags" Target="../tags/tag421.xml"/><Relationship Id="rId121" Type="http://schemas.openxmlformats.org/officeDocument/2006/relationships/tags" Target="../tags/tag444.xml"/><Relationship Id="rId3" Type="http://schemas.openxmlformats.org/officeDocument/2006/relationships/tags" Target="../tags/tag326.xml"/><Relationship Id="rId25" Type="http://schemas.openxmlformats.org/officeDocument/2006/relationships/tags" Target="../tags/tag348.xml"/><Relationship Id="rId46" Type="http://schemas.openxmlformats.org/officeDocument/2006/relationships/tags" Target="../tags/tag369.xml"/><Relationship Id="rId67" Type="http://schemas.openxmlformats.org/officeDocument/2006/relationships/tags" Target="../tags/tag390.xml"/><Relationship Id="rId116" Type="http://schemas.openxmlformats.org/officeDocument/2006/relationships/tags" Target="../tags/tag439.xml"/><Relationship Id="rId137" Type="http://schemas.openxmlformats.org/officeDocument/2006/relationships/oleObject" Target="../embeddings/oleObject23.bin"/><Relationship Id="rId20" Type="http://schemas.openxmlformats.org/officeDocument/2006/relationships/tags" Target="../tags/tag343.xml"/><Relationship Id="rId41" Type="http://schemas.openxmlformats.org/officeDocument/2006/relationships/tags" Target="../tags/tag364.xml"/><Relationship Id="rId62" Type="http://schemas.openxmlformats.org/officeDocument/2006/relationships/tags" Target="../tags/tag385.xml"/><Relationship Id="rId83" Type="http://schemas.openxmlformats.org/officeDocument/2006/relationships/tags" Target="../tags/tag406.xml"/><Relationship Id="rId88" Type="http://schemas.openxmlformats.org/officeDocument/2006/relationships/tags" Target="../tags/tag411.xml"/><Relationship Id="rId111" Type="http://schemas.openxmlformats.org/officeDocument/2006/relationships/tags" Target="../tags/tag434.xml"/><Relationship Id="rId132" Type="http://schemas.openxmlformats.org/officeDocument/2006/relationships/tags" Target="../tags/tag455.xml"/><Relationship Id="rId15" Type="http://schemas.openxmlformats.org/officeDocument/2006/relationships/tags" Target="../tags/tag338.xml"/><Relationship Id="rId36" Type="http://schemas.openxmlformats.org/officeDocument/2006/relationships/tags" Target="../tags/tag359.xml"/><Relationship Id="rId57" Type="http://schemas.openxmlformats.org/officeDocument/2006/relationships/tags" Target="../tags/tag380.xml"/><Relationship Id="rId106" Type="http://schemas.openxmlformats.org/officeDocument/2006/relationships/tags" Target="../tags/tag429.xml"/><Relationship Id="rId127" Type="http://schemas.openxmlformats.org/officeDocument/2006/relationships/tags" Target="../tags/tag450.xml"/><Relationship Id="rId10" Type="http://schemas.openxmlformats.org/officeDocument/2006/relationships/tags" Target="../tags/tag333.xml"/><Relationship Id="rId31" Type="http://schemas.openxmlformats.org/officeDocument/2006/relationships/tags" Target="../tags/tag354.xml"/><Relationship Id="rId52" Type="http://schemas.openxmlformats.org/officeDocument/2006/relationships/tags" Target="../tags/tag375.xml"/><Relationship Id="rId73" Type="http://schemas.openxmlformats.org/officeDocument/2006/relationships/tags" Target="../tags/tag396.xml"/><Relationship Id="rId78" Type="http://schemas.openxmlformats.org/officeDocument/2006/relationships/tags" Target="../tags/tag401.xml"/><Relationship Id="rId94" Type="http://schemas.openxmlformats.org/officeDocument/2006/relationships/tags" Target="../tags/tag417.xml"/><Relationship Id="rId99" Type="http://schemas.openxmlformats.org/officeDocument/2006/relationships/tags" Target="../tags/tag422.xml"/><Relationship Id="rId101" Type="http://schemas.openxmlformats.org/officeDocument/2006/relationships/tags" Target="../tags/tag424.xml"/><Relationship Id="rId122" Type="http://schemas.openxmlformats.org/officeDocument/2006/relationships/tags" Target="../tags/tag445.xml"/><Relationship Id="rId4" Type="http://schemas.openxmlformats.org/officeDocument/2006/relationships/tags" Target="../tags/tag327.xml"/><Relationship Id="rId9" Type="http://schemas.openxmlformats.org/officeDocument/2006/relationships/tags" Target="../tags/tag332.xml"/><Relationship Id="rId26" Type="http://schemas.openxmlformats.org/officeDocument/2006/relationships/tags" Target="../tags/tag349.xml"/><Relationship Id="rId47" Type="http://schemas.openxmlformats.org/officeDocument/2006/relationships/tags" Target="../tags/tag370.xml"/><Relationship Id="rId68" Type="http://schemas.openxmlformats.org/officeDocument/2006/relationships/tags" Target="../tags/tag391.xml"/><Relationship Id="rId89" Type="http://schemas.openxmlformats.org/officeDocument/2006/relationships/tags" Target="../tags/tag412.xml"/><Relationship Id="rId112" Type="http://schemas.openxmlformats.org/officeDocument/2006/relationships/tags" Target="../tags/tag435.xml"/><Relationship Id="rId133" Type="http://schemas.openxmlformats.org/officeDocument/2006/relationships/tags" Target="../tags/tag45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29.xml"/><Relationship Id="rId7" Type="http://schemas.openxmlformats.org/officeDocument/2006/relationships/slide" Target="slide20.xml"/><Relationship Id="rId12" Type="http://schemas.openxmlformats.org/officeDocument/2006/relationships/hyperlink" Target="https://urledu-my.sharepoint.com/personal/patrick_doran_alumni_esade_edu/Documents/NVCP/NVCP%20-%20Financial%20Model.xlsx" TargetMode="External"/><Relationship Id="rId2" Type="http://schemas.openxmlformats.org/officeDocument/2006/relationships/slideLayout" Target="../slideLayouts/slideLayout17.xml"/><Relationship Id="rId1" Type="http://schemas.openxmlformats.org/officeDocument/2006/relationships/tags" Target="../tags/tag458.xml"/><Relationship Id="rId6" Type="http://schemas.openxmlformats.org/officeDocument/2006/relationships/slide" Target="slide21.xml"/><Relationship Id="rId11" Type="http://schemas.openxmlformats.org/officeDocument/2006/relationships/slide" Target="slide33.xml"/><Relationship Id="rId5" Type="http://schemas.openxmlformats.org/officeDocument/2006/relationships/image" Target="../media/image1.emf"/><Relationship Id="rId10" Type="http://schemas.openxmlformats.org/officeDocument/2006/relationships/slide" Target="slide29.xml"/><Relationship Id="rId4" Type="http://schemas.openxmlformats.org/officeDocument/2006/relationships/oleObject" Target="../embeddings/oleObject24.bin"/><Relationship Id="rId9" Type="http://schemas.openxmlformats.org/officeDocument/2006/relationships/slide" Target="slide26.xml"/></Relationships>
</file>

<file path=ppt/slides/_rels/slide3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notesSlide" Target="../notesSlides/notesSlide30.xml"/><Relationship Id="rId7" Type="http://schemas.openxmlformats.org/officeDocument/2006/relationships/image" Target="../media/image74.jpeg"/><Relationship Id="rId2" Type="http://schemas.openxmlformats.org/officeDocument/2006/relationships/slideLayout" Target="../slideLayouts/slideLayout17.xml"/><Relationship Id="rId1" Type="http://schemas.openxmlformats.org/officeDocument/2006/relationships/tags" Target="../tags/tag459.xml"/><Relationship Id="rId6" Type="http://schemas.openxmlformats.org/officeDocument/2006/relationships/image" Target="../media/image5.png"/><Relationship Id="rId5" Type="http://schemas.openxmlformats.org/officeDocument/2006/relationships/image" Target="../media/image1.emf"/><Relationship Id="rId10" Type="http://schemas.openxmlformats.org/officeDocument/2006/relationships/image" Target="../media/image81.jpeg"/><Relationship Id="rId4" Type="http://schemas.openxmlformats.org/officeDocument/2006/relationships/oleObject" Target="../embeddings/oleObject25.bin"/><Relationship Id="rId9" Type="http://schemas.openxmlformats.org/officeDocument/2006/relationships/image" Target="../media/image80.jpeg"/></Relationships>
</file>

<file path=ppt/slides/_rels/slide3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notesSlide" Target="../notesSlides/notesSlide31.xml"/><Relationship Id="rId7" Type="http://schemas.openxmlformats.org/officeDocument/2006/relationships/slide" Target="slide20.xml"/><Relationship Id="rId12" Type="http://schemas.openxmlformats.org/officeDocument/2006/relationships/hyperlink" Target="https://urledu-my.sharepoint.com/personal/patrick_doran_alumni_esade_edu/Documents/NVCP/NVCP%20-%20Financial%20Model.xlsx" TargetMode="External"/><Relationship Id="rId2" Type="http://schemas.openxmlformats.org/officeDocument/2006/relationships/slideLayout" Target="../slideLayouts/slideLayout17.xml"/><Relationship Id="rId1" Type="http://schemas.openxmlformats.org/officeDocument/2006/relationships/tags" Target="../tags/tag460.xml"/><Relationship Id="rId6" Type="http://schemas.openxmlformats.org/officeDocument/2006/relationships/slide" Target="slide21.xml"/><Relationship Id="rId11" Type="http://schemas.openxmlformats.org/officeDocument/2006/relationships/slide" Target="slide33.xml"/><Relationship Id="rId5" Type="http://schemas.openxmlformats.org/officeDocument/2006/relationships/image" Target="../media/image1.emf"/><Relationship Id="rId10" Type="http://schemas.openxmlformats.org/officeDocument/2006/relationships/slide" Target="slide29.xml"/><Relationship Id="rId4" Type="http://schemas.openxmlformats.org/officeDocument/2006/relationships/oleObject" Target="../embeddings/oleObject26.bin"/><Relationship Id="rId9" Type="http://schemas.openxmlformats.org/officeDocument/2006/relationships/slide" Target="slide26.xml"/></Relationships>
</file>

<file path=ppt/slides/_rels/slide33.xml.rels><?xml version="1.0" encoding="UTF-8" standalone="yes"?>
<Relationships xmlns="http://schemas.openxmlformats.org/package/2006/relationships"><Relationship Id="rId8" Type="http://schemas.openxmlformats.org/officeDocument/2006/relationships/hyperlink" Target="https://stock.adobe.com/mx/search?k=heat%20pump%20diagram" TargetMode="External"/><Relationship Id="rId3" Type="http://schemas.openxmlformats.org/officeDocument/2006/relationships/notesSlide" Target="../notesSlides/notesSlide32.xml"/><Relationship Id="rId7" Type="http://schemas.openxmlformats.org/officeDocument/2006/relationships/image" Target="../media/image82.jpeg"/><Relationship Id="rId2" Type="http://schemas.openxmlformats.org/officeDocument/2006/relationships/slideLayout" Target="../slideLayouts/slideLayout17.xml"/><Relationship Id="rId1" Type="http://schemas.openxmlformats.org/officeDocument/2006/relationships/tags" Target="../tags/tag461.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7.bin"/></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5.xml"/><Relationship Id="rId18" Type="http://schemas.openxmlformats.org/officeDocument/2006/relationships/hyperlink" Target="https://utopia.de/ratgeber/wie-viel-energie-verbraucht-ein-waschmaschinen-durchgang-und-was-kostet-das_396037/" TargetMode="Externa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7.xml"/><Relationship Id="rId17" Type="http://schemas.openxmlformats.org/officeDocument/2006/relationships/hyperlink" Target="https://www.ekz.ch/de/blue/wissen/2021/die-spuelmaschine-am-abend-oder-in-der-nacht-laufen-lassen.html#:~:text=Ein%20Geschirrsp%C3%BCler%20verbraucht%20pro%20Waschgang,7%20Liter%20Wasser." TargetMode="External"/><Relationship Id="rId2" Type="http://schemas.openxmlformats.org/officeDocument/2006/relationships/tags" Target="../tags/tag15.xml"/><Relationship Id="rId16" Type="http://schemas.openxmlformats.org/officeDocument/2006/relationships/chart" Target="../charts/chart1.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1.emf"/><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6.xml"/><Relationship Id="rId7" Type="http://schemas.openxmlformats.org/officeDocument/2006/relationships/image" Target="../media/image46.svg"/><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45.png"/><Relationship Id="rId5" Type="http://schemas.openxmlformats.org/officeDocument/2006/relationships/image" Target="../media/image1.emf"/><Relationship Id="rId4" Type="http://schemas.openxmlformats.org/officeDocument/2006/relationships/oleObject" Target="../embeddings/oleObject4.bin"/><Relationship Id="rId9"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notesSlide" Target="../notesSlides/notesSlide7.xml"/><Relationship Id="rId7" Type="http://schemas.openxmlformats.org/officeDocument/2006/relationships/image" Target="../media/image50.svg"/><Relationship Id="rId12" Type="http://schemas.openxmlformats.org/officeDocument/2006/relationships/image" Target="../media/image54.svg"/><Relationship Id="rId2" Type="http://schemas.openxmlformats.org/officeDocument/2006/relationships/slideLayout" Target="../slideLayouts/slideLayout21.xml"/><Relationship Id="rId16" Type="http://schemas.openxmlformats.org/officeDocument/2006/relationships/image" Target="../media/image58.svg"/><Relationship Id="rId1" Type="http://schemas.openxmlformats.org/officeDocument/2006/relationships/tags" Target="../tags/tag26.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1.emf"/><Relationship Id="rId15" Type="http://schemas.openxmlformats.org/officeDocument/2006/relationships/image" Target="../media/image57.png"/><Relationship Id="rId10" Type="http://schemas.openxmlformats.org/officeDocument/2006/relationships/image" Target="../media/image5.png"/><Relationship Id="rId4" Type="http://schemas.openxmlformats.org/officeDocument/2006/relationships/oleObject" Target="../embeddings/oleObject5.bin"/><Relationship Id="rId9" Type="http://schemas.openxmlformats.org/officeDocument/2006/relationships/image" Target="../media/image52.svg"/><Relationship Id="rId14" Type="http://schemas.openxmlformats.org/officeDocument/2006/relationships/image" Target="../media/image5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cordis.europa.eu/article/id/138853-europes-building-stock-a-comprehensive-study" TargetMode="External"/><Relationship Id="rId3" Type="http://schemas.openxmlformats.org/officeDocument/2006/relationships/notesSlide" Target="../notesSlides/notesSlide9.xml"/><Relationship Id="rId7" Type="http://schemas.openxmlformats.org/officeDocument/2006/relationships/hyperlink" Target="https://journals.plos.org/climate/article?id=10.1371/journal.pclm.0000086" TargetMode="External"/><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hyperlink" Target="https://www.gminsights.com/industry-analysis/europe-heat-pump-market" TargetMode="External"/><Relationship Id="rId5" Type="http://schemas.openxmlformats.org/officeDocument/2006/relationships/image" Target="../media/image1.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650170" y="4201402"/>
            <a:ext cx="5327009" cy="1122202"/>
          </a:xfrm>
        </p:spPr>
        <p:txBody>
          <a:bodyPr/>
          <a:lstStyle/>
          <a:p>
            <a:r>
              <a:rPr lang="en-US" sz="5050"/>
              <a:t>DRAINPOWER</a:t>
            </a:r>
            <a:r>
              <a:rPr lang="en-US" sz="5050">
                <a:solidFill>
                  <a:srgbClr val="E9E6DF"/>
                </a:solidFill>
              </a:rPr>
              <a:t>.EU</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677152" y="5199854"/>
            <a:ext cx="5300027" cy="595126"/>
          </a:xfrm>
        </p:spPr>
        <p:txBody>
          <a:bodyPr>
            <a:normAutofit/>
          </a:bodyPr>
          <a:lstStyle/>
          <a:p>
            <a:r>
              <a:rPr lang="en-US" sz="1800"/>
              <a:t>Harnessing the Untapped for a Warmer Tomorrow</a:t>
            </a:r>
          </a:p>
        </p:txBody>
      </p:sp>
      <p:pic>
        <p:nvPicPr>
          <p:cNvPr id="1028" name="Picture 4" descr="EIT Innoenergy | Elewit">
            <a:extLst>
              <a:ext uri="{FF2B5EF4-FFF2-40B4-BE49-F238E27FC236}">
                <a16:creationId xmlns:a16="http://schemas.microsoft.com/office/drawing/2014/main" id="{026402FC-E3A5-7412-75B0-5CE5EABC5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47" y="5700802"/>
            <a:ext cx="3221780" cy="9466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text on a black background&#10;&#10;Description automatically generated">
            <a:extLst>
              <a:ext uri="{FF2B5EF4-FFF2-40B4-BE49-F238E27FC236}">
                <a16:creationId xmlns:a16="http://schemas.microsoft.com/office/drawing/2014/main" id="{8A719863-C439-9C94-B24D-313A46E5683D}"/>
              </a:ext>
            </a:extLst>
          </p:cNvPr>
          <p:cNvPicPr>
            <a:picLocks noChangeAspect="1"/>
          </p:cNvPicPr>
          <p:nvPr/>
        </p:nvPicPr>
        <p:blipFill>
          <a:blip r:embed="rId4"/>
          <a:stretch>
            <a:fillRect/>
          </a:stretch>
        </p:blipFill>
        <p:spPr>
          <a:xfrm>
            <a:off x="4143599" y="5502286"/>
            <a:ext cx="1963961" cy="1343670"/>
          </a:xfrm>
          <a:prstGeom prst="rect">
            <a:avLst/>
          </a:prstGeom>
        </p:spPr>
      </p:pic>
      <p:pic>
        <p:nvPicPr>
          <p:cNvPr id="12" name="Picture 11" descr="A black and white logo&#10;&#10;Description automatically generated">
            <a:extLst>
              <a:ext uri="{FF2B5EF4-FFF2-40B4-BE49-F238E27FC236}">
                <a16:creationId xmlns:a16="http://schemas.microsoft.com/office/drawing/2014/main" id="{A8660DF3-94F4-08DD-5E17-042EDF3E42B3}"/>
              </a:ext>
            </a:extLst>
          </p:cNvPr>
          <p:cNvPicPr>
            <a:picLocks noChangeAspect="1"/>
          </p:cNvPicPr>
          <p:nvPr/>
        </p:nvPicPr>
        <p:blipFill>
          <a:blip r:embed="rId5"/>
          <a:stretch>
            <a:fillRect/>
          </a:stretch>
        </p:blipFill>
        <p:spPr>
          <a:xfrm>
            <a:off x="9200807" y="80194"/>
            <a:ext cx="2899317" cy="1644083"/>
          </a:xfrm>
          <a:prstGeom prst="rect">
            <a:avLst/>
          </a:prstGeom>
        </p:spPr>
      </p:pic>
      <p:sp>
        <p:nvSpPr>
          <p:cNvPr id="8" name="Textfeld 7">
            <a:extLst>
              <a:ext uri="{FF2B5EF4-FFF2-40B4-BE49-F238E27FC236}">
                <a16:creationId xmlns:a16="http://schemas.microsoft.com/office/drawing/2014/main" id="{61D024C7-7430-62E6-A06F-08E8C9275FEC}"/>
              </a:ext>
            </a:extLst>
          </p:cNvPr>
          <p:cNvSpPr txBox="1"/>
          <p:nvPr/>
        </p:nvSpPr>
        <p:spPr>
          <a:xfrm>
            <a:off x="8972550" y="5850955"/>
            <a:ext cx="2803385" cy="646331"/>
          </a:xfrm>
          <a:prstGeom prst="rect">
            <a:avLst/>
          </a:prstGeom>
          <a:noFill/>
        </p:spPr>
        <p:txBody>
          <a:bodyPr wrap="square">
            <a:spAutoFit/>
          </a:bodyPr>
          <a:lstStyle/>
          <a:p>
            <a:pPr algn="r"/>
            <a:r>
              <a:rPr lang="en-US">
                <a:solidFill>
                  <a:srgbClr val="C4C4C4"/>
                </a:solidFill>
              </a:rPr>
              <a:t>NVCP Project 2023/2024</a:t>
            </a:r>
            <a:br>
              <a:rPr lang="en-US">
                <a:solidFill>
                  <a:srgbClr val="C4C4C4"/>
                </a:solidFill>
              </a:rPr>
            </a:br>
            <a:r>
              <a:rPr lang="en-US">
                <a:solidFill>
                  <a:srgbClr val="C4C4C4"/>
                </a:solidFill>
              </a:rPr>
              <a:t>Group RENE24_16</a:t>
            </a:r>
            <a:endParaRPr lang="en-DE">
              <a:solidFill>
                <a:srgbClr val="C4C4C4"/>
              </a:solidFill>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E653A7C7-731F-1FC1-E220-85669D12861C}"/>
              </a:ext>
            </a:extLst>
          </p:cNvPr>
          <p:cNvGraphicFramePr>
            <a:graphicFrameLocks noChangeAspect="1"/>
          </p:cNvGraphicFramePr>
          <p:nvPr>
            <p:custDataLst>
              <p:tags r:id="rId1"/>
            </p:custDataLst>
            <p:extLst>
              <p:ext uri="{D42A27DB-BD31-4B8C-83A1-F6EECF244321}">
                <p14:modId xmlns:p14="http://schemas.microsoft.com/office/powerpoint/2010/main" val="35184341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84" imgH="486" progId="TCLayout.ActiveDocument.1">
                  <p:embed/>
                </p:oleObj>
              </mc:Choice>
              <mc:Fallback>
                <p:oleObj name="think-cell Slide" r:id="rId6" imgW="484" imgH="486" progId="TCLayout.ActiveDocument.1">
                  <p:embed/>
                  <p:pic>
                    <p:nvPicPr>
                      <p:cNvPr id="12" name="think-cell data - do not delete" hidden="1">
                        <a:extLst>
                          <a:ext uri="{FF2B5EF4-FFF2-40B4-BE49-F238E27FC236}">
                            <a16:creationId xmlns:a16="http://schemas.microsoft.com/office/drawing/2014/main" id="{E653A7C7-731F-1FC1-E220-85669D1286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2" name="Picture 1" descr="A black and white logo&#10;&#10;Description automatically generated">
            <a:extLst>
              <a:ext uri="{FF2B5EF4-FFF2-40B4-BE49-F238E27FC236}">
                <a16:creationId xmlns:a16="http://schemas.microsoft.com/office/drawing/2014/main" id="{23642B86-AE58-FA32-CCCB-C528ED58CCF9}"/>
              </a:ext>
            </a:extLst>
          </p:cNvPr>
          <p:cNvPicPr>
            <a:picLocks noChangeAspect="1"/>
          </p:cNvPicPr>
          <p:nvPr/>
        </p:nvPicPr>
        <p:blipFill>
          <a:blip r:embed="rId8"/>
          <a:stretch>
            <a:fillRect/>
          </a:stretch>
        </p:blipFill>
        <p:spPr>
          <a:xfrm>
            <a:off x="5077233" y="3597356"/>
            <a:ext cx="989682" cy="561208"/>
          </a:xfrm>
          <a:prstGeom prst="rect">
            <a:avLst/>
          </a:prstGeom>
        </p:spPr>
      </p:pic>
      <p:sp>
        <p:nvSpPr>
          <p:cNvPr id="7" name="Oval 6">
            <a:extLst>
              <a:ext uri="{FF2B5EF4-FFF2-40B4-BE49-F238E27FC236}">
                <a16:creationId xmlns:a16="http://schemas.microsoft.com/office/drawing/2014/main" id="{978CD69E-E7E6-CD1C-A850-1CD21FA20D5A}"/>
              </a:ext>
            </a:extLst>
          </p:cNvPr>
          <p:cNvSpPr/>
          <p:nvPr/>
        </p:nvSpPr>
        <p:spPr>
          <a:xfrm>
            <a:off x="2632830" y="2429237"/>
            <a:ext cx="3600000" cy="360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C02D4A58-6DF2-0D8B-7EC9-E4EC1AAE0176}"/>
              </a:ext>
            </a:extLst>
          </p:cNvPr>
          <p:cNvSpPr/>
          <p:nvPr/>
        </p:nvSpPr>
        <p:spPr>
          <a:xfrm>
            <a:off x="4936248" y="2429237"/>
            <a:ext cx="3600000" cy="360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Viessman - Premium partner page | LINEAR">
            <a:extLst>
              <a:ext uri="{FF2B5EF4-FFF2-40B4-BE49-F238E27FC236}">
                <a16:creationId xmlns:a16="http://schemas.microsoft.com/office/drawing/2014/main" id="{62934722-4B06-E669-948F-6B049E9639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0969" y="2804160"/>
            <a:ext cx="1835279" cy="7965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F0E152-3055-25B0-3393-1084BC59A4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21867" y="5209761"/>
            <a:ext cx="1369672" cy="3056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0FBE9E-B65F-6DE3-85B4-1E5C5DAD03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32975" y="3804607"/>
            <a:ext cx="1630038" cy="11509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4833D101-3AF0-4F06-90ED-B83615C36CE9}"/>
              </a:ext>
            </a:extLst>
          </p:cNvPr>
          <p:cNvSpPr>
            <a:spLocks noGrp="1"/>
          </p:cNvSpPr>
          <p:nvPr>
            <p:custDataLst>
              <p:tags r:id="rId2"/>
            </p:custDataLst>
          </p:nvPr>
        </p:nvSpPr>
        <p:spPr bwMode="auto">
          <a:xfrm>
            <a:off x="1336675" y="4014788"/>
            <a:ext cx="1257300"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800">
                <a:effectLst/>
              </a:rPr>
              <a:t>Air-Source</a:t>
            </a:r>
            <a:br>
              <a:rPr lang="en-GB" altLang="en-US" sz="1800">
                <a:effectLst/>
              </a:rPr>
            </a:br>
            <a:r>
              <a:rPr lang="en-GB" altLang="en-US" sz="1800">
                <a:effectLst/>
              </a:rPr>
              <a:t>Heat-Pumps</a:t>
            </a:r>
            <a:endParaRPr lang="en-GB" sz="1800"/>
          </a:p>
        </p:txBody>
      </p:sp>
      <p:sp>
        <p:nvSpPr>
          <p:cNvPr id="16" name="Text Placeholder 2">
            <a:extLst>
              <a:ext uri="{FF2B5EF4-FFF2-40B4-BE49-F238E27FC236}">
                <a16:creationId xmlns:a16="http://schemas.microsoft.com/office/drawing/2014/main" id="{4497F888-72CA-C309-D222-AB9BA7059C8E}"/>
              </a:ext>
            </a:extLst>
          </p:cNvPr>
          <p:cNvSpPr>
            <a:spLocks noGrp="1"/>
          </p:cNvSpPr>
          <p:nvPr>
            <p:custDataLst>
              <p:tags r:id="rId3"/>
            </p:custDataLst>
          </p:nvPr>
        </p:nvSpPr>
        <p:spPr bwMode="auto">
          <a:xfrm>
            <a:off x="8613775" y="4014788"/>
            <a:ext cx="1655763" cy="4953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800">
                <a:effectLst/>
              </a:rPr>
              <a:t>Conventional </a:t>
            </a:r>
          </a:p>
          <a:p>
            <a:pPr marL="0" lvl="0" indent="0" algn="ctr">
              <a:spcBef>
                <a:spcPct val="0"/>
              </a:spcBef>
              <a:spcAft>
                <a:spcPct val="0"/>
              </a:spcAft>
              <a:buNone/>
            </a:pPr>
            <a:r>
              <a:rPr lang="en-GB" altLang="en-US" sz="1800">
                <a:effectLst/>
              </a:rPr>
              <a:t>Heating Systems</a:t>
            </a:r>
            <a:endParaRPr lang="en-GB" sz="1800"/>
          </a:p>
        </p:txBody>
      </p:sp>
      <p:pic>
        <p:nvPicPr>
          <p:cNvPr id="9" name="Picture 8" descr="Ein neues Logo für Vaillant | W&amp;V">
            <a:extLst>
              <a:ext uri="{FF2B5EF4-FFF2-40B4-BE49-F238E27FC236}">
                <a16:creationId xmlns:a16="http://schemas.microsoft.com/office/drawing/2014/main" id="{986F2951-48EA-ED6D-F5EC-098652038C1B}"/>
              </a:ext>
            </a:extLst>
          </p:cNvPr>
          <p:cNvPicPr>
            <a:picLocks noChangeAspect="1"/>
          </p:cNvPicPr>
          <p:nvPr/>
        </p:nvPicPr>
        <p:blipFill>
          <a:blip r:embed="rId12"/>
          <a:stretch>
            <a:fillRect/>
          </a:stretch>
        </p:blipFill>
        <p:spPr>
          <a:xfrm>
            <a:off x="6208932" y="2716540"/>
            <a:ext cx="1477109" cy="902853"/>
          </a:xfrm>
          <a:prstGeom prst="rect">
            <a:avLst/>
          </a:prstGeom>
        </p:spPr>
      </p:pic>
      <p:pic>
        <p:nvPicPr>
          <p:cNvPr id="11" name="Picture 10" descr="HUBER Technology Inc. - Home">
            <a:extLst>
              <a:ext uri="{FF2B5EF4-FFF2-40B4-BE49-F238E27FC236}">
                <a16:creationId xmlns:a16="http://schemas.microsoft.com/office/drawing/2014/main" id="{14B334D7-9E5C-88B5-4206-81C6D17F2649}"/>
              </a:ext>
            </a:extLst>
          </p:cNvPr>
          <p:cNvPicPr>
            <a:picLocks noChangeAspect="1"/>
          </p:cNvPicPr>
          <p:nvPr/>
        </p:nvPicPr>
        <p:blipFill>
          <a:blip r:embed="rId13"/>
          <a:stretch>
            <a:fillRect/>
          </a:stretch>
        </p:blipFill>
        <p:spPr>
          <a:xfrm>
            <a:off x="5091539" y="4433937"/>
            <a:ext cx="976008" cy="388625"/>
          </a:xfrm>
          <a:prstGeom prst="rect">
            <a:avLst/>
          </a:prstGeom>
        </p:spPr>
      </p:pic>
      <p:pic>
        <p:nvPicPr>
          <p:cNvPr id="13" name="Picture 2" descr="Viessman - Premium partner page | LINEAR">
            <a:extLst>
              <a:ext uri="{FF2B5EF4-FFF2-40B4-BE49-F238E27FC236}">
                <a16:creationId xmlns:a16="http://schemas.microsoft.com/office/drawing/2014/main" id="{8706DC88-129B-4EFB-B6A7-55D2ECCD8F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8628" y="3717479"/>
            <a:ext cx="1835279" cy="796562"/>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69760763-C731-EA91-8693-FE4A37FD8B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24037" y="4705915"/>
            <a:ext cx="2086043" cy="1018898"/>
          </a:xfrm>
          <a:prstGeom prst="rect">
            <a:avLst/>
          </a:prstGeom>
        </p:spPr>
      </p:pic>
      <p:sp>
        <p:nvSpPr>
          <p:cNvPr id="3" name="Title 1">
            <a:extLst>
              <a:ext uri="{FF2B5EF4-FFF2-40B4-BE49-F238E27FC236}">
                <a16:creationId xmlns:a16="http://schemas.microsoft.com/office/drawing/2014/main" id="{17EF62AB-B6BC-44B1-CE78-4DC480206FD3}"/>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Competitor Analysis</a:t>
            </a:r>
          </a:p>
        </p:txBody>
      </p:sp>
    </p:spTree>
    <p:extLst>
      <p:ext uri="{BB962C8B-B14F-4D97-AF65-F5344CB8AC3E}">
        <p14:creationId xmlns:p14="http://schemas.microsoft.com/office/powerpoint/2010/main" val="395810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95293-00E3-D763-460B-7DB2DCC77CF8}"/>
              </a:ext>
            </a:extLst>
          </p:cNvPr>
          <p:cNvSpPr>
            <a:spLocks noGrp="1"/>
          </p:cNvSpPr>
          <p:nvPr>
            <p:ph type="title"/>
          </p:nvPr>
        </p:nvSpPr>
        <p:spPr>
          <a:xfrm>
            <a:off x="5920169" y="865224"/>
            <a:ext cx="5431971" cy="846301"/>
          </a:xfrm>
        </p:spPr>
        <p:txBody>
          <a:bodyPr/>
          <a:lstStyle/>
          <a:p>
            <a:r>
              <a:rPr lang="es-ES"/>
              <a:t>Table of content</a:t>
            </a:r>
          </a:p>
        </p:txBody>
      </p:sp>
      <p:sp>
        <p:nvSpPr>
          <p:cNvPr id="3" name="Marcador de texto 2">
            <a:extLst>
              <a:ext uri="{FF2B5EF4-FFF2-40B4-BE49-F238E27FC236}">
                <a16:creationId xmlns:a16="http://schemas.microsoft.com/office/drawing/2014/main" id="{BCB84D3E-1344-D0FF-8D00-E84E8E11AB37}"/>
              </a:ext>
            </a:extLst>
          </p:cNvPr>
          <p:cNvSpPr>
            <a:spLocks noGrp="1"/>
          </p:cNvSpPr>
          <p:nvPr>
            <p:ph type="body" sz="quarter" idx="13"/>
          </p:nvPr>
        </p:nvSpPr>
        <p:spPr>
          <a:xfrm>
            <a:off x="5965386" y="2009440"/>
            <a:ext cx="5433204" cy="365125"/>
          </a:xfrm>
        </p:spPr>
        <p:txBody>
          <a:bodyPr vert="horz" lIns="91440" tIns="45720" rIns="91440" bIns="45720" rtlCol="0" anchor="t">
            <a:normAutofit lnSpcReduction="10000"/>
          </a:bodyPr>
          <a:lstStyle/>
          <a:p>
            <a:r>
              <a:rPr lang="en-GB"/>
              <a:t>1. Problem/solution</a:t>
            </a:r>
          </a:p>
        </p:txBody>
      </p:sp>
      <p:sp>
        <p:nvSpPr>
          <p:cNvPr id="5" name="Marcador de texto 4">
            <a:extLst>
              <a:ext uri="{FF2B5EF4-FFF2-40B4-BE49-F238E27FC236}">
                <a16:creationId xmlns:a16="http://schemas.microsoft.com/office/drawing/2014/main" id="{FAA75591-3D32-33CA-D018-55EA741D2F18}"/>
              </a:ext>
            </a:extLst>
          </p:cNvPr>
          <p:cNvSpPr>
            <a:spLocks noGrp="1"/>
          </p:cNvSpPr>
          <p:nvPr>
            <p:ph type="body" sz="quarter" idx="23"/>
          </p:nvPr>
        </p:nvSpPr>
        <p:spPr>
          <a:xfrm>
            <a:off x="5965386" y="2865548"/>
            <a:ext cx="5433204" cy="365125"/>
          </a:xfrm>
        </p:spPr>
        <p:txBody>
          <a:bodyPr vert="horz" lIns="91440" tIns="45720" rIns="91440" bIns="45720" rtlCol="0" anchor="t">
            <a:normAutofit lnSpcReduction="10000"/>
          </a:bodyPr>
          <a:lstStyle/>
          <a:p>
            <a:r>
              <a:rPr lang="en-GB"/>
              <a:t>2. Market Analysis</a:t>
            </a:r>
          </a:p>
        </p:txBody>
      </p:sp>
      <p:sp>
        <p:nvSpPr>
          <p:cNvPr id="7" name="Marcador de texto 6">
            <a:extLst>
              <a:ext uri="{FF2B5EF4-FFF2-40B4-BE49-F238E27FC236}">
                <a16:creationId xmlns:a16="http://schemas.microsoft.com/office/drawing/2014/main" id="{70E1CB9D-2A8C-3289-C1EB-336DBBEC349F}"/>
              </a:ext>
            </a:extLst>
          </p:cNvPr>
          <p:cNvSpPr>
            <a:spLocks noGrp="1"/>
          </p:cNvSpPr>
          <p:nvPr>
            <p:ph type="body" sz="quarter" idx="25"/>
          </p:nvPr>
        </p:nvSpPr>
        <p:spPr>
          <a:xfrm>
            <a:off x="5965386" y="3721656"/>
            <a:ext cx="5433204" cy="365125"/>
          </a:xfrm>
        </p:spPr>
        <p:txBody>
          <a:bodyPr vert="horz" lIns="91440" tIns="45720" rIns="91440" bIns="45720" rtlCol="0" anchor="t">
            <a:normAutofit lnSpcReduction="10000"/>
          </a:bodyPr>
          <a:lstStyle/>
          <a:p>
            <a:r>
              <a:rPr lang="es-ES" b="1"/>
              <a:t>3. </a:t>
            </a:r>
            <a:r>
              <a:rPr lang="es-ES" b="1" err="1"/>
              <a:t>validations</a:t>
            </a:r>
            <a:endParaRPr lang="es-ES" b="1"/>
          </a:p>
        </p:txBody>
      </p:sp>
      <p:sp>
        <p:nvSpPr>
          <p:cNvPr id="15" name="Marcador de texto 6">
            <a:extLst>
              <a:ext uri="{FF2B5EF4-FFF2-40B4-BE49-F238E27FC236}">
                <a16:creationId xmlns:a16="http://schemas.microsoft.com/office/drawing/2014/main" id="{53812548-AE9F-1CF5-EEDA-AF20528323E8}"/>
              </a:ext>
            </a:extLst>
          </p:cNvPr>
          <p:cNvSpPr txBox="1">
            <a:spLocks/>
          </p:cNvSpPr>
          <p:nvPr/>
        </p:nvSpPr>
        <p:spPr>
          <a:xfrm>
            <a:off x="5974012" y="4577764"/>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4. Finance</a:t>
            </a:r>
          </a:p>
        </p:txBody>
      </p:sp>
      <p:sp>
        <p:nvSpPr>
          <p:cNvPr id="17" name="Rectángulo 16">
            <a:extLst>
              <a:ext uri="{FF2B5EF4-FFF2-40B4-BE49-F238E27FC236}">
                <a16:creationId xmlns:a16="http://schemas.microsoft.com/office/drawing/2014/main" id="{6B2F3AFC-684D-AA50-1FB1-4EDC27A89E82}"/>
              </a:ext>
            </a:extLst>
          </p:cNvPr>
          <p:cNvSpPr/>
          <p:nvPr/>
        </p:nvSpPr>
        <p:spPr>
          <a:xfrm>
            <a:off x="772970" y="6489363"/>
            <a:ext cx="963283" cy="287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8734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45CE357-9724-CAD5-7815-84B794F9324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8" name="think-cell data - do not delete" hidden="1">
                        <a:extLst>
                          <a:ext uri="{FF2B5EF4-FFF2-40B4-BE49-F238E27FC236}">
                            <a16:creationId xmlns:a16="http://schemas.microsoft.com/office/drawing/2014/main" id="{F45CE357-9724-CAD5-7815-84B794F932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CuadroTexto 5">
            <a:extLst>
              <a:ext uri="{FF2B5EF4-FFF2-40B4-BE49-F238E27FC236}">
                <a16:creationId xmlns:a16="http://schemas.microsoft.com/office/drawing/2014/main" id="{5FF73A55-91EA-0B2D-F73D-7EDA02CB4CF8}"/>
              </a:ext>
            </a:extLst>
          </p:cNvPr>
          <p:cNvSpPr txBox="1"/>
          <p:nvPr/>
        </p:nvSpPr>
        <p:spPr>
          <a:xfrm>
            <a:off x="245472" y="4151009"/>
            <a:ext cx="44175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t>"We just have</a:t>
            </a:r>
            <a:r>
              <a:rPr lang="en-US" b="1"/>
              <a:t> too much work</a:t>
            </a:r>
            <a:r>
              <a:rPr lang="en-US"/>
              <a:t> to do." </a:t>
            </a:r>
            <a:endParaRPr lang="es-ES"/>
          </a:p>
          <a:p>
            <a:r>
              <a:rPr lang="en-US" sz="1400" i="1"/>
              <a:t>                          Campus Manager in the Netherlands</a:t>
            </a:r>
          </a:p>
        </p:txBody>
      </p:sp>
      <p:sp>
        <p:nvSpPr>
          <p:cNvPr id="7" name="CuadroTexto 6">
            <a:extLst>
              <a:ext uri="{FF2B5EF4-FFF2-40B4-BE49-F238E27FC236}">
                <a16:creationId xmlns:a16="http://schemas.microsoft.com/office/drawing/2014/main" id="{A7DC783C-B99E-EE68-6CF6-211E763E0F11}"/>
              </a:ext>
            </a:extLst>
          </p:cNvPr>
          <p:cNvSpPr txBox="1"/>
          <p:nvPr/>
        </p:nvSpPr>
        <p:spPr>
          <a:xfrm>
            <a:off x="793706" y="2273249"/>
            <a:ext cx="376399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a:latin typeface="Tenorite"/>
              </a:rPr>
              <a:t>"It would help me cut down on </a:t>
            </a:r>
            <a:r>
              <a:rPr lang="en-GB" b="1">
                <a:latin typeface="Tenorite"/>
              </a:rPr>
              <a:t>heating costs</a:t>
            </a:r>
            <a:r>
              <a:rPr lang="en-GB">
                <a:latin typeface="Tenorite"/>
              </a:rPr>
              <a:t>."</a:t>
            </a:r>
            <a:r>
              <a:rPr lang="es-ES">
                <a:latin typeface="Tenorite"/>
                <a:cs typeface="Calibri"/>
              </a:rPr>
              <a:t> </a:t>
            </a:r>
            <a:endParaRPr lang="en-GB" err="1">
              <a:latin typeface="Tenorite"/>
              <a:cs typeface="Calibri"/>
            </a:endParaRPr>
          </a:p>
          <a:p>
            <a:r>
              <a:rPr lang="en-GB" sz="1400" i="1">
                <a:latin typeface="Tenorite"/>
                <a:cs typeface="Calibri"/>
              </a:rPr>
              <a:t>                       Private Equity owner in Austria</a:t>
            </a:r>
            <a:endParaRPr lang="en-GB" sz="1400" i="1">
              <a:latin typeface="Tenorite"/>
            </a:endParaRPr>
          </a:p>
        </p:txBody>
      </p:sp>
      <p:sp>
        <p:nvSpPr>
          <p:cNvPr id="9" name="CuadroTexto 8">
            <a:extLst>
              <a:ext uri="{FF2B5EF4-FFF2-40B4-BE49-F238E27FC236}">
                <a16:creationId xmlns:a16="http://schemas.microsoft.com/office/drawing/2014/main" id="{07FFB041-CF61-B680-E074-4323854CB0B0}"/>
              </a:ext>
            </a:extLst>
          </p:cNvPr>
          <p:cNvSpPr txBox="1"/>
          <p:nvPr/>
        </p:nvSpPr>
        <p:spPr>
          <a:xfrm>
            <a:off x="7275625" y="3877837"/>
            <a:ext cx="3882039"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enorite"/>
                <a:cs typeface="Calibri"/>
              </a:rPr>
              <a:t>"It helps in the </a:t>
            </a:r>
            <a:r>
              <a:rPr lang="en-US" b="1">
                <a:latin typeface="Tenorite"/>
                <a:cs typeface="Calibri"/>
              </a:rPr>
              <a:t>congestion </a:t>
            </a:r>
            <a:r>
              <a:rPr lang="en-US">
                <a:latin typeface="Tenorite"/>
                <a:cs typeface="Calibri"/>
              </a:rPr>
              <a:t>problem</a:t>
            </a:r>
            <a:r>
              <a:rPr lang="en-US">
                <a:latin typeface="Calibri"/>
                <a:cs typeface="Calibri"/>
              </a:rPr>
              <a:t>, has </a:t>
            </a:r>
            <a:r>
              <a:rPr lang="en-US" b="1">
                <a:latin typeface="Calibri"/>
                <a:cs typeface="Calibri"/>
              </a:rPr>
              <a:t>economical </a:t>
            </a:r>
            <a:r>
              <a:rPr lang="en-US">
                <a:latin typeface="Calibri"/>
                <a:cs typeface="Calibri"/>
              </a:rPr>
              <a:t>incentives, and clearly also the </a:t>
            </a:r>
            <a:r>
              <a:rPr lang="en-US" b="1">
                <a:latin typeface="Calibri"/>
                <a:cs typeface="Calibri"/>
              </a:rPr>
              <a:t>reduction of CO2</a:t>
            </a:r>
            <a:r>
              <a:rPr lang="en-US">
                <a:latin typeface="Calibri"/>
                <a:cs typeface="Calibri"/>
              </a:rPr>
              <a:t>."</a:t>
            </a:r>
            <a:endParaRPr lang="en-US" sz="1100">
              <a:latin typeface="Calibri"/>
              <a:cs typeface="Calibri"/>
            </a:endParaRPr>
          </a:p>
          <a:p>
            <a:r>
              <a:rPr lang="en-US" sz="1400" i="1">
                <a:latin typeface="Calibri"/>
                <a:cs typeface="Calibri"/>
              </a:rPr>
              <a:t> Energy Manager at TU Eindhoven </a:t>
            </a:r>
          </a:p>
        </p:txBody>
      </p:sp>
      <p:sp>
        <p:nvSpPr>
          <p:cNvPr id="10" name="CuadroTexto 9">
            <a:extLst>
              <a:ext uri="{FF2B5EF4-FFF2-40B4-BE49-F238E27FC236}">
                <a16:creationId xmlns:a16="http://schemas.microsoft.com/office/drawing/2014/main" id="{7EA5E09B-05E1-D04B-244B-2F9326BB9DFD}"/>
              </a:ext>
            </a:extLst>
          </p:cNvPr>
          <p:cNvSpPr txBox="1"/>
          <p:nvPr/>
        </p:nvSpPr>
        <p:spPr>
          <a:xfrm>
            <a:off x="3646478" y="5472780"/>
            <a:ext cx="510108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"The approach sounds exciting and also very sustainable."</a:t>
            </a:r>
            <a:endParaRPr lang="es-ES" b="1"/>
          </a:p>
          <a:p>
            <a:r>
              <a:rPr lang="en-US" sz="1400" i="1"/>
              <a:t>Property manager in Austria </a:t>
            </a:r>
          </a:p>
        </p:txBody>
      </p:sp>
      <p:sp>
        <p:nvSpPr>
          <p:cNvPr id="11" name="CuadroTexto 10">
            <a:extLst>
              <a:ext uri="{FF2B5EF4-FFF2-40B4-BE49-F238E27FC236}">
                <a16:creationId xmlns:a16="http://schemas.microsoft.com/office/drawing/2014/main" id="{EEE4C830-30D9-9847-95B3-F4DA83790A28}"/>
              </a:ext>
            </a:extLst>
          </p:cNvPr>
          <p:cNvSpPr txBox="1"/>
          <p:nvPr/>
        </p:nvSpPr>
        <p:spPr>
          <a:xfrm>
            <a:off x="7270895" y="2275899"/>
            <a:ext cx="357538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Calibri"/>
              </a:rPr>
              <a:t>"CAPEX is not necessarily a problem if the </a:t>
            </a:r>
            <a:r>
              <a:rPr lang="en-US" b="1">
                <a:latin typeface="Calibri"/>
                <a:cs typeface="Calibri"/>
              </a:rPr>
              <a:t>investment pays off</a:t>
            </a:r>
            <a:r>
              <a:rPr lang="en-US">
                <a:latin typeface="Calibri"/>
                <a:cs typeface="Calibri"/>
              </a:rPr>
              <a:t>." </a:t>
            </a:r>
            <a:endParaRPr lang="en-US">
              <a:latin typeface="Tenorite"/>
              <a:cs typeface="Calibri"/>
            </a:endParaRPr>
          </a:p>
          <a:p>
            <a:r>
              <a:rPr lang="en-US" sz="1400" i="1">
                <a:latin typeface="Calibri"/>
                <a:cs typeface="Calibri"/>
              </a:rPr>
              <a:t>Hotel owner in Germany</a:t>
            </a:r>
            <a:endParaRPr lang="en-US" sz="1400" i="1"/>
          </a:p>
        </p:txBody>
      </p:sp>
      <p:sp>
        <p:nvSpPr>
          <p:cNvPr id="13" name="Título 12">
            <a:extLst>
              <a:ext uri="{FF2B5EF4-FFF2-40B4-BE49-F238E27FC236}">
                <a16:creationId xmlns:a16="http://schemas.microsoft.com/office/drawing/2014/main" id="{73FC4DC5-F9F3-8914-2CC5-B9B8DAA81EB1}"/>
              </a:ext>
            </a:extLst>
          </p:cNvPr>
          <p:cNvSpPr>
            <a:spLocks noGrp="1"/>
          </p:cNvSpPr>
          <p:nvPr>
            <p:ph type="title"/>
          </p:nvPr>
        </p:nvSpPr>
        <p:spPr>
          <a:xfrm>
            <a:off x="1885156" y="633385"/>
            <a:ext cx="8421688" cy="1325563"/>
          </a:xfrm>
        </p:spPr>
        <p:txBody>
          <a:bodyPr/>
          <a:lstStyle/>
          <a:p>
            <a:r>
              <a:rPr lang="es-ES"/>
              <a:t>Customer validations</a:t>
            </a:r>
          </a:p>
        </p:txBody>
      </p:sp>
      <p:pic>
        <p:nvPicPr>
          <p:cNvPr id="14" name="Gráfico 13" descr="Hucha contorno">
            <a:extLst>
              <a:ext uri="{FF2B5EF4-FFF2-40B4-BE49-F238E27FC236}">
                <a16:creationId xmlns:a16="http://schemas.microsoft.com/office/drawing/2014/main" id="{63584C7F-94A7-FC83-AB85-4DA4831D3C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65984" y="2292470"/>
            <a:ext cx="914400" cy="914400"/>
          </a:xfrm>
          <a:prstGeom prst="rect">
            <a:avLst/>
          </a:prstGeom>
        </p:spPr>
      </p:pic>
      <p:pic>
        <p:nvPicPr>
          <p:cNvPr id="15" name="Gráfico 14" descr="Mano abierta con planta contorno">
            <a:extLst>
              <a:ext uri="{FF2B5EF4-FFF2-40B4-BE49-F238E27FC236}">
                <a16:creationId xmlns:a16="http://schemas.microsoft.com/office/drawing/2014/main" id="{A4D25B08-EF6C-D874-9927-15B6AAE60D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0669" y="3984459"/>
            <a:ext cx="904374" cy="914400"/>
          </a:xfrm>
          <a:prstGeom prst="rect">
            <a:avLst/>
          </a:prstGeom>
        </p:spPr>
      </p:pic>
      <p:pic>
        <p:nvPicPr>
          <p:cNvPr id="16" name="Gráfico 15" descr="Agricultura contorno">
            <a:extLst>
              <a:ext uri="{FF2B5EF4-FFF2-40B4-BE49-F238E27FC236}">
                <a16:creationId xmlns:a16="http://schemas.microsoft.com/office/drawing/2014/main" id="{D8BE828A-E350-50B8-F5E2-97D2701BE5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50669" y="2239880"/>
            <a:ext cx="904374" cy="914400"/>
          </a:xfrm>
          <a:prstGeom prst="rect">
            <a:avLst/>
          </a:prstGeom>
        </p:spPr>
      </p:pic>
      <p:pic>
        <p:nvPicPr>
          <p:cNvPr id="17" name="Gráfico 16" descr="Reloj de arena terminado contorno">
            <a:extLst>
              <a:ext uri="{FF2B5EF4-FFF2-40B4-BE49-F238E27FC236}">
                <a16:creationId xmlns:a16="http://schemas.microsoft.com/office/drawing/2014/main" id="{F7954D33-5FF7-B241-E0B6-751BA7AA752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65984" y="3984458"/>
            <a:ext cx="914400" cy="914400"/>
          </a:xfrm>
          <a:prstGeom prst="rect">
            <a:avLst/>
          </a:prstGeom>
        </p:spPr>
      </p:pic>
    </p:spTree>
    <p:extLst>
      <p:ext uri="{BB962C8B-B14F-4D97-AF65-F5344CB8AC3E}">
        <p14:creationId xmlns:p14="http://schemas.microsoft.com/office/powerpoint/2010/main" val="273569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5C44400F-55A8-52DF-50C9-8FBB8788726B}"/>
              </a:ext>
            </a:extLst>
          </p:cNvPr>
          <p:cNvGraphicFramePr>
            <a:graphicFrameLocks noChangeAspect="1"/>
          </p:cNvGraphicFramePr>
          <p:nvPr>
            <p:custDataLst>
              <p:tags r:id="rId1"/>
            </p:custDataLst>
            <p:extLst>
              <p:ext uri="{D42A27DB-BD31-4B8C-83A1-F6EECF244321}">
                <p14:modId xmlns:p14="http://schemas.microsoft.com/office/powerpoint/2010/main" val="2304149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8" name="think-cell data - do not delete" hidden="1">
                        <a:extLst>
                          <a:ext uri="{FF2B5EF4-FFF2-40B4-BE49-F238E27FC236}">
                            <a16:creationId xmlns:a16="http://schemas.microsoft.com/office/drawing/2014/main" id="{5C44400F-55A8-52DF-50C9-8FBB8788726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Picture 2" descr="A machine with many wires&#10;&#10;Description automatically generated">
            <a:extLst>
              <a:ext uri="{FF2B5EF4-FFF2-40B4-BE49-F238E27FC236}">
                <a16:creationId xmlns:a16="http://schemas.microsoft.com/office/drawing/2014/main" id="{32718FA0-56A9-BF6C-B234-D3AB3987E18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66033" y="1707766"/>
            <a:ext cx="6676441" cy="4484958"/>
          </a:xfrm>
          <a:prstGeom prst="rect">
            <a:avLst/>
          </a:prstGeom>
          <a:noFill/>
          <a:ln>
            <a:noFill/>
          </a:ln>
        </p:spPr>
      </p:pic>
      <p:pic>
        <p:nvPicPr>
          <p:cNvPr id="4" name="Picture 3" descr="A group of people standing in front of a building&#10;&#10;Description automatically generated">
            <a:extLst>
              <a:ext uri="{FF2B5EF4-FFF2-40B4-BE49-F238E27FC236}">
                <a16:creationId xmlns:a16="http://schemas.microsoft.com/office/drawing/2014/main" id="{5D6A56E1-6D23-C5E1-8AE0-BF37DD39B55F}"/>
              </a:ext>
            </a:extLst>
          </p:cNvPr>
          <p:cNvPicPr>
            <a:picLocks noChangeAspect="1"/>
          </p:cNvPicPr>
          <p:nvPr/>
        </p:nvPicPr>
        <p:blipFill rotWithShape="1">
          <a:blip r:embed="rId7"/>
          <a:srcRect l="4604" t="9623" r="24395"/>
          <a:stretch/>
        </p:blipFill>
        <p:spPr>
          <a:xfrm rot="16200000">
            <a:off x="6843719" y="2045138"/>
            <a:ext cx="4484958" cy="3805938"/>
          </a:xfrm>
          <a:prstGeom prst="rect">
            <a:avLst/>
          </a:prstGeom>
        </p:spPr>
      </p:pic>
      <p:sp>
        <p:nvSpPr>
          <p:cNvPr id="2" name="Title 1">
            <a:extLst>
              <a:ext uri="{FF2B5EF4-FFF2-40B4-BE49-F238E27FC236}">
                <a16:creationId xmlns:a16="http://schemas.microsoft.com/office/drawing/2014/main" id="{7CF00704-303B-26E8-AB97-BA4B2635AA97}"/>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GB" sz="3200" dirty="0"/>
              <a:t>Minimum Viable Product</a:t>
            </a:r>
          </a:p>
        </p:txBody>
      </p:sp>
    </p:spTree>
    <p:extLst>
      <p:ext uri="{BB962C8B-B14F-4D97-AF65-F5344CB8AC3E}">
        <p14:creationId xmlns:p14="http://schemas.microsoft.com/office/powerpoint/2010/main" val="71626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extLst>
              <p:ext uri="{D42A27DB-BD31-4B8C-83A1-F6EECF244321}">
                <p14:modId xmlns:p14="http://schemas.microsoft.com/office/powerpoint/2010/main" val="1110074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CuadroTexto 5">
            <a:extLst>
              <a:ext uri="{FF2B5EF4-FFF2-40B4-BE49-F238E27FC236}">
                <a16:creationId xmlns:a16="http://schemas.microsoft.com/office/drawing/2014/main" id="{11538FF8-8395-96FF-2419-6A634A71DEBF}"/>
              </a:ext>
            </a:extLst>
          </p:cNvPr>
          <p:cNvSpPr txBox="1"/>
          <p:nvPr/>
        </p:nvSpPr>
        <p:spPr>
          <a:xfrm>
            <a:off x="6955555" y="1727200"/>
            <a:ext cx="2362456" cy="3050785"/>
          </a:xfrm>
          <a:prstGeom prst="rect">
            <a:avLst/>
          </a:prstGeom>
          <a:solidFill>
            <a:schemeClr val="bg1">
              <a:lumMod val="9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s-ES">
              <a:solidFill>
                <a:srgbClr val="FFFFFF"/>
              </a:solidFill>
            </a:endParaRPr>
          </a:p>
        </p:txBody>
      </p:sp>
      <p:sp>
        <p:nvSpPr>
          <p:cNvPr id="20" name="TextBox 19">
            <a:extLst>
              <a:ext uri="{FF2B5EF4-FFF2-40B4-BE49-F238E27FC236}">
                <a16:creationId xmlns:a16="http://schemas.microsoft.com/office/drawing/2014/main" id="{A6FE2CF1-15BB-E5C8-7EA4-B3F571C8EA78}"/>
              </a:ext>
            </a:extLst>
          </p:cNvPr>
          <p:cNvSpPr txBox="1"/>
          <p:nvPr/>
        </p:nvSpPr>
        <p:spPr>
          <a:xfrm>
            <a:off x="9478226" y="1727200"/>
            <a:ext cx="1598746" cy="3050785"/>
          </a:xfrm>
          <a:prstGeom prst="rect">
            <a:avLst/>
          </a:prstGeom>
          <a:solidFill>
            <a:schemeClr val="bg1">
              <a:lumMod val="95000"/>
            </a:schemeClr>
          </a:solidFill>
        </p:spPr>
        <p:txBody>
          <a:bodyPr wrap="square" lIns="91440" tIns="45720" rIns="91440" bIns="45720" anchor="t">
            <a:noAutofit/>
          </a:bodyPr>
          <a:lstStyle/>
          <a:p>
            <a:endParaRPr lang="en-US" b="1" u="sng"/>
          </a:p>
          <a:p>
            <a:br>
              <a:rPr lang="es-ES" b="1" u="sng"/>
            </a:br>
            <a:endParaRPr lang="es-ES" b="1" u="sng"/>
          </a:p>
          <a:p>
            <a:r>
              <a:rPr lang="en-US" dirty="0"/>
              <a:t>Medium Sized Hotel </a:t>
            </a:r>
            <a:br>
              <a:rPr lang="en-US"/>
            </a:br>
            <a:r>
              <a:rPr lang="en-US" dirty="0"/>
              <a:t>(100 beds)</a:t>
            </a:r>
            <a:br>
              <a:rPr lang="en-US"/>
            </a:br>
            <a:endParaRPr lang="en-US"/>
          </a:p>
          <a:p>
            <a:r>
              <a:rPr lang="en-US" dirty="0"/>
              <a:t>Based in the south of Germany</a:t>
            </a:r>
          </a:p>
        </p:txBody>
      </p:sp>
      <p:sp>
        <p:nvSpPr>
          <p:cNvPr id="2" name="TextBox 1">
            <a:extLst>
              <a:ext uri="{FF2B5EF4-FFF2-40B4-BE49-F238E27FC236}">
                <a16:creationId xmlns:a16="http://schemas.microsoft.com/office/drawing/2014/main" id="{05F258FC-8A45-F7D1-E9ED-516B5FBCB7FF}"/>
              </a:ext>
            </a:extLst>
          </p:cNvPr>
          <p:cNvSpPr txBox="1"/>
          <p:nvPr/>
        </p:nvSpPr>
        <p:spPr>
          <a:xfrm>
            <a:off x="3788098" y="1919694"/>
            <a:ext cx="23514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Air-Water HP</a:t>
            </a:r>
          </a:p>
        </p:txBody>
      </p:sp>
      <p:sp>
        <p:nvSpPr>
          <p:cNvPr id="6" name="CuadroTexto 5">
            <a:extLst>
              <a:ext uri="{FF2B5EF4-FFF2-40B4-BE49-F238E27FC236}">
                <a16:creationId xmlns:a16="http://schemas.microsoft.com/office/drawing/2014/main" id="{4154392A-1C0A-C3FC-D185-212FAF3E7628}"/>
              </a:ext>
            </a:extLst>
          </p:cNvPr>
          <p:cNvSpPr txBox="1"/>
          <p:nvPr/>
        </p:nvSpPr>
        <p:spPr>
          <a:xfrm>
            <a:off x="1088410" y="4882188"/>
            <a:ext cx="9988562" cy="1631216"/>
          </a:xfrm>
          <a:prstGeom prst="rect">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u="sng" dirty="0">
                <a:solidFill>
                  <a:srgbClr val="FFFFFF"/>
                </a:solidFill>
              </a:rPr>
              <a:t>Resulted in:</a:t>
            </a:r>
            <a:br>
              <a:rPr lang="en-US" sz="2000">
                <a:solidFill>
                  <a:srgbClr val="FFFFFF"/>
                </a:solidFill>
              </a:rPr>
            </a:br>
            <a:r>
              <a:rPr lang="en-US" sz="2000" b="1" dirty="0">
                <a:solidFill>
                  <a:srgbClr val="FFFFFF"/>
                </a:solidFill>
              </a:rPr>
              <a:t>32% reduction </a:t>
            </a:r>
            <a:r>
              <a:rPr lang="en-US" sz="2000" dirty="0">
                <a:solidFill>
                  <a:srgbClr val="FFFFFF"/>
                </a:solidFill>
              </a:rPr>
              <a:t>of</a:t>
            </a:r>
            <a:r>
              <a:rPr lang="es-ES" sz="2000" dirty="0">
                <a:solidFill>
                  <a:srgbClr val="FFFFFF"/>
                </a:solidFill>
              </a:rPr>
              <a:t> </a:t>
            </a:r>
            <a:r>
              <a:rPr lang="en-US" sz="2000" b="1" dirty="0">
                <a:solidFill>
                  <a:srgbClr val="FFFFFF"/>
                </a:solidFill>
              </a:rPr>
              <a:t>heating expenses,</a:t>
            </a:r>
            <a:br>
              <a:rPr lang="en-US" sz="2000" b="1">
                <a:solidFill>
                  <a:srgbClr val="FFFFFF"/>
                </a:solidFill>
              </a:rPr>
            </a:br>
            <a:r>
              <a:rPr lang="en-US" sz="2000" b="1" dirty="0">
                <a:solidFill>
                  <a:srgbClr val="FFFFFF"/>
                </a:solidFill>
              </a:rPr>
              <a:t>5 years payback </a:t>
            </a:r>
            <a:r>
              <a:rPr lang="en-US" sz="2000" dirty="0">
                <a:solidFill>
                  <a:srgbClr val="FFFFFF"/>
                </a:solidFill>
              </a:rPr>
              <a:t>period</a:t>
            </a:r>
            <a:r>
              <a:rPr lang="en-US" sz="2000" b="1" dirty="0">
                <a:solidFill>
                  <a:srgbClr val="FFFFFF"/>
                </a:solidFill>
              </a:rPr>
              <a:t>,</a:t>
            </a:r>
            <a:br>
              <a:rPr lang="en-US" sz="2000" b="1">
                <a:solidFill>
                  <a:srgbClr val="FFFFFF"/>
                </a:solidFill>
              </a:rPr>
            </a:br>
            <a:r>
              <a:rPr lang="en-US" sz="2000" dirty="0">
                <a:solidFill>
                  <a:srgbClr val="FFFFFF"/>
                </a:solidFill>
              </a:rPr>
              <a:t>20 years </a:t>
            </a:r>
            <a:r>
              <a:rPr lang="en-US" sz="2000" b="1" dirty="0">
                <a:solidFill>
                  <a:srgbClr val="FFFFFF"/>
                </a:solidFill>
              </a:rPr>
              <a:t>IRR of 21% </a:t>
            </a:r>
            <a:r>
              <a:rPr lang="en-US" sz="2000" dirty="0">
                <a:solidFill>
                  <a:srgbClr val="FFFFFF"/>
                </a:solidFill>
              </a:rPr>
              <a:t>(of the surplus Investment)</a:t>
            </a:r>
            <a:br>
              <a:rPr lang="en-US" sz="2000">
                <a:solidFill>
                  <a:srgbClr val="FFFFFF"/>
                </a:solidFill>
              </a:rPr>
            </a:br>
            <a:r>
              <a:rPr lang="en-US" sz="2000" dirty="0">
                <a:solidFill>
                  <a:srgbClr val="FFFFFF"/>
                </a:solidFill>
              </a:rPr>
              <a:t>and</a:t>
            </a:r>
            <a:r>
              <a:rPr lang="en-US" sz="2000" b="1" dirty="0">
                <a:solidFill>
                  <a:srgbClr val="FFFFFF"/>
                </a:solidFill>
              </a:rPr>
              <a:t> 14,5 t </a:t>
            </a:r>
            <a:r>
              <a:rPr lang="en-US" sz="2000" dirty="0">
                <a:solidFill>
                  <a:srgbClr val="FFFFFF"/>
                </a:solidFill>
              </a:rPr>
              <a:t>of</a:t>
            </a:r>
            <a:r>
              <a:rPr lang="en-US" sz="2000" b="1" dirty="0">
                <a:solidFill>
                  <a:srgbClr val="FFFFFF"/>
                </a:solidFill>
              </a:rPr>
              <a:t> </a:t>
            </a:r>
            <a:r>
              <a:rPr lang="en-US" sz="2000" dirty="0">
                <a:solidFill>
                  <a:srgbClr val="FFFFFF"/>
                </a:solidFill>
              </a:rPr>
              <a:t>annual</a:t>
            </a:r>
            <a:r>
              <a:rPr lang="en-US" sz="2000" b="1" dirty="0">
                <a:solidFill>
                  <a:srgbClr val="FFFFFF"/>
                </a:solidFill>
              </a:rPr>
              <a:t> CO2 savings</a:t>
            </a:r>
          </a:p>
        </p:txBody>
      </p:sp>
      <p:graphicFrame>
        <p:nvGraphicFramePr>
          <p:cNvPr id="8" name="Tabla 7">
            <a:extLst>
              <a:ext uri="{FF2B5EF4-FFF2-40B4-BE49-F238E27FC236}">
                <a16:creationId xmlns:a16="http://schemas.microsoft.com/office/drawing/2014/main" id="{DAFBC4D6-0212-4722-79CB-797F6A97A376}"/>
              </a:ext>
            </a:extLst>
          </p:cNvPr>
          <p:cNvGraphicFramePr>
            <a:graphicFrameLocks noGrp="1"/>
          </p:cNvGraphicFramePr>
          <p:nvPr>
            <p:extLst>
              <p:ext uri="{D42A27DB-BD31-4B8C-83A1-F6EECF244321}">
                <p14:modId xmlns:p14="http://schemas.microsoft.com/office/powerpoint/2010/main" val="790618190"/>
              </p:ext>
            </p:extLst>
          </p:nvPr>
        </p:nvGraphicFramePr>
        <p:xfrm>
          <a:off x="1088409" y="2330173"/>
          <a:ext cx="7750791" cy="2447812"/>
        </p:xfrm>
        <a:graphic>
          <a:graphicData uri="http://schemas.openxmlformats.org/drawingml/2006/table">
            <a:tbl>
              <a:tblPr bandRow="1">
                <a:tableStyleId>{7E9639D4-E3E2-4D34-9284-5A2195B3D0D7}</a:tableStyleId>
              </a:tblPr>
              <a:tblGrid>
                <a:gridCol w="2034733">
                  <a:extLst>
                    <a:ext uri="{9D8B030D-6E8A-4147-A177-3AD203B41FA5}">
                      <a16:colId xmlns:a16="http://schemas.microsoft.com/office/drawing/2014/main" val="1441748060"/>
                    </a:ext>
                  </a:extLst>
                </a:gridCol>
                <a:gridCol w="2304102">
                  <a:extLst>
                    <a:ext uri="{9D8B030D-6E8A-4147-A177-3AD203B41FA5}">
                      <a16:colId xmlns:a16="http://schemas.microsoft.com/office/drawing/2014/main" val="1486059852"/>
                    </a:ext>
                  </a:extLst>
                </a:gridCol>
                <a:gridCol w="3411956">
                  <a:extLst>
                    <a:ext uri="{9D8B030D-6E8A-4147-A177-3AD203B41FA5}">
                      <a16:colId xmlns:a16="http://schemas.microsoft.com/office/drawing/2014/main" val="3771605885"/>
                    </a:ext>
                  </a:extLst>
                </a:gridCol>
              </a:tblGrid>
              <a:tr h="784411">
                <a:tc>
                  <a:txBody>
                    <a:bodyPr/>
                    <a:lstStyle/>
                    <a:p>
                      <a:pPr algn="l" rtl="0" fontAlgn="base"/>
                      <a:r>
                        <a:rPr lang="en-GB" sz="2400" b="1">
                          <a:effectLst/>
                          <a:latin typeface="Tenorite"/>
                        </a:rPr>
                        <a:t>Unit Cost</a:t>
                      </a: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r" rtl="0" fontAlgn="base"/>
                      <a:r>
                        <a:rPr lang="en-GB" sz="2400">
                          <a:effectLst/>
                          <a:latin typeface="Tenorite"/>
                        </a:rPr>
                        <a:t>100,000 €</a:t>
                      </a: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r">
                        <a:lnSpc>
                          <a:spcPct val="100000"/>
                        </a:lnSpc>
                        <a:spcBef>
                          <a:spcPts val="0"/>
                        </a:spcBef>
                        <a:spcAft>
                          <a:spcPts val="0"/>
                        </a:spcAft>
                        <a:buNone/>
                      </a:pPr>
                      <a:r>
                        <a:rPr lang="en-GB" sz="2400" b="0" i="0" u="none" strike="noStrike" noProof="0">
                          <a:solidFill>
                            <a:srgbClr val="000000"/>
                          </a:solidFill>
                          <a:effectLst/>
                        </a:rPr>
                        <a:t>140,000 €</a:t>
                      </a:r>
                    </a:p>
                  </a:txBody>
                  <a:tcPr marL="34975" marR="34975" anchor="ctr">
                    <a:lnL w="0">
                      <a:noFill/>
                    </a:lnL>
                    <a:lnR w="0">
                      <a:noFill/>
                    </a:lnR>
                    <a:lnT w="0">
                      <a:noFill/>
                    </a:lnT>
                    <a:lnB w="0">
                      <a:noFill/>
                    </a:lnB>
                    <a:noFill/>
                  </a:tcPr>
                </a:tc>
                <a:extLst>
                  <a:ext uri="{0D108BD9-81ED-4DB2-BD59-A6C34878D82A}">
                    <a16:rowId xmlns:a16="http://schemas.microsoft.com/office/drawing/2014/main" val="1471149799"/>
                  </a:ext>
                </a:extLst>
              </a:tr>
              <a:tr h="614788">
                <a:tc>
                  <a:txBody>
                    <a:bodyPr/>
                    <a:lstStyle/>
                    <a:p>
                      <a:pPr algn="l" rtl="0" fontAlgn="base"/>
                      <a:r>
                        <a:rPr lang="en-GB" sz="2400" b="1">
                          <a:effectLst/>
                          <a:latin typeface="Tenorite"/>
                        </a:rPr>
                        <a:t>Heat Cost</a:t>
                      </a:r>
                    </a:p>
                    <a:p>
                      <a:pPr lvl="0" algn="l">
                        <a:buNone/>
                      </a:pPr>
                      <a:r>
                        <a:rPr lang="en-GB" sz="2400" b="0" i="1">
                          <a:effectLst/>
                          <a:latin typeface="Tenorite"/>
                        </a:rPr>
                        <a:t>annual</a:t>
                      </a: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r" rtl="0" fontAlgn="base"/>
                      <a:r>
                        <a:rPr lang="en-GB" sz="2400">
                          <a:solidFill>
                            <a:srgbClr val="C00000"/>
                          </a:solidFill>
                          <a:effectLst/>
                          <a:latin typeface="Tenorite"/>
                        </a:rPr>
                        <a:t>           </a:t>
                      </a:r>
                      <a:r>
                        <a:rPr lang="en-GB" sz="2400" b="1">
                          <a:solidFill>
                            <a:srgbClr val="C00000"/>
                          </a:solidFill>
                          <a:effectLst/>
                          <a:latin typeface="Tenorite"/>
                        </a:rPr>
                        <a:t>36,677 </a:t>
                      </a:r>
                      <a:r>
                        <a:rPr lang="en-GB" sz="2400" b="1" i="0" u="none" strike="noStrike" noProof="0">
                          <a:solidFill>
                            <a:srgbClr val="C00000"/>
                          </a:solidFill>
                          <a:effectLst/>
                        </a:rPr>
                        <a:t>€</a:t>
                      </a:r>
                      <a:endParaRPr lang="en-GB" sz="2400" b="1">
                        <a:solidFill>
                          <a:srgbClr val="C00000"/>
                        </a:solidFill>
                        <a:effectLst/>
                        <a:latin typeface="Tenorite"/>
                      </a:endParaRP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r">
                        <a:lnSpc>
                          <a:spcPct val="100000"/>
                        </a:lnSpc>
                        <a:spcBef>
                          <a:spcPts val="0"/>
                        </a:spcBef>
                        <a:spcAft>
                          <a:spcPts val="0"/>
                        </a:spcAft>
                        <a:buNone/>
                      </a:pPr>
                      <a:r>
                        <a:rPr lang="en-GB" sz="2400" b="1" i="0" u="none" strike="noStrike" noProof="0">
                          <a:solidFill>
                            <a:srgbClr val="00B050"/>
                          </a:solidFill>
                          <a:effectLst/>
                        </a:rPr>
                        <a:t>25,142 €</a:t>
                      </a:r>
                      <a:endParaRPr lang="en-GB" sz="2400" b="1" i="0" u="none" strike="noStrike" noProof="0">
                        <a:solidFill>
                          <a:srgbClr val="000000"/>
                        </a:solidFill>
                        <a:effectLst/>
                      </a:endParaRPr>
                    </a:p>
                  </a:txBody>
                  <a:tcPr marL="34975" marR="34975" anchor="ctr">
                    <a:lnL w="0">
                      <a:noFill/>
                    </a:lnL>
                    <a:lnR w="0">
                      <a:noFill/>
                    </a:lnR>
                    <a:lnT w="0">
                      <a:noFill/>
                    </a:lnT>
                    <a:lnB w="0">
                      <a:noFill/>
                    </a:lnB>
                    <a:noFill/>
                  </a:tcPr>
                </a:tc>
                <a:extLst>
                  <a:ext uri="{0D108BD9-81ED-4DB2-BD59-A6C34878D82A}">
                    <a16:rowId xmlns:a16="http://schemas.microsoft.com/office/drawing/2014/main" val="949599775"/>
                  </a:ext>
                </a:extLst>
              </a:tr>
              <a:tr h="840441">
                <a:tc>
                  <a:txBody>
                    <a:bodyPr/>
                    <a:lstStyle/>
                    <a:p>
                      <a:pPr algn="l" rtl="0" fontAlgn="base"/>
                      <a:r>
                        <a:rPr lang="en-GB" sz="2400" b="1">
                          <a:effectLst/>
                          <a:latin typeface="Tenorite"/>
                        </a:rPr>
                        <a:t>Maintenance </a:t>
                      </a:r>
                      <a:r>
                        <a:rPr lang="en-GB" sz="2400" b="0" i="1">
                          <a:effectLst/>
                          <a:latin typeface="Tenorite"/>
                        </a:rPr>
                        <a:t>annual</a:t>
                      </a:r>
                      <a:endParaRPr lang="en-GB" sz="2400" b="0">
                        <a:effectLst/>
                        <a:latin typeface="Tenorite"/>
                      </a:endParaRP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algn="r" rtl="0" fontAlgn="base"/>
                      <a:r>
                        <a:rPr lang="en-GB" sz="2400">
                          <a:effectLst/>
                          <a:latin typeface="Tenorite"/>
                        </a:rPr>
                        <a:t>1,000 €</a:t>
                      </a:r>
                    </a:p>
                  </a:txBody>
                  <a:tcPr marL="34976" marR="34976"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noFill/>
                  </a:tcPr>
                </a:tc>
                <a:tc>
                  <a:txBody>
                    <a:bodyPr/>
                    <a:lstStyle/>
                    <a:p>
                      <a:pPr lvl="0" algn="r">
                        <a:lnSpc>
                          <a:spcPct val="100000"/>
                        </a:lnSpc>
                        <a:spcBef>
                          <a:spcPts val="0"/>
                        </a:spcBef>
                        <a:spcAft>
                          <a:spcPts val="0"/>
                        </a:spcAft>
                        <a:buNone/>
                      </a:pPr>
                      <a:r>
                        <a:rPr lang="en-GB" sz="2400" b="0" i="0" u="none" strike="noStrike" noProof="0">
                          <a:solidFill>
                            <a:schemeClr val="tx1"/>
                          </a:solidFill>
                          <a:effectLst/>
                        </a:rPr>
                        <a:t>5,000 €</a:t>
                      </a:r>
                    </a:p>
                  </a:txBody>
                  <a:tcPr marL="34975" marR="34975" anchor="ctr">
                    <a:lnL w="0">
                      <a:noFill/>
                    </a:lnL>
                    <a:lnR w="0">
                      <a:noFill/>
                    </a:lnR>
                    <a:lnT w="0">
                      <a:noFill/>
                    </a:lnT>
                    <a:lnB w="0">
                      <a:noFill/>
                    </a:lnB>
                    <a:noFill/>
                  </a:tcPr>
                </a:tc>
                <a:extLst>
                  <a:ext uri="{0D108BD9-81ED-4DB2-BD59-A6C34878D82A}">
                    <a16:rowId xmlns:a16="http://schemas.microsoft.com/office/drawing/2014/main" val="1371708114"/>
                  </a:ext>
                </a:extLst>
              </a:tr>
            </a:tbl>
          </a:graphicData>
        </a:graphic>
      </p:graphicFrame>
      <p:sp>
        <p:nvSpPr>
          <p:cNvPr id="12" name="TextBox 1">
            <a:extLst>
              <a:ext uri="{FF2B5EF4-FFF2-40B4-BE49-F238E27FC236}">
                <a16:creationId xmlns:a16="http://schemas.microsoft.com/office/drawing/2014/main" id="{6DACDB33-80FC-E264-B87E-AD038C3E8698}"/>
              </a:ext>
            </a:extLst>
          </p:cNvPr>
          <p:cNvSpPr txBox="1"/>
          <p:nvPr/>
        </p:nvSpPr>
        <p:spPr>
          <a:xfrm>
            <a:off x="7115770" y="1919695"/>
            <a:ext cx="2362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err="1"/>
              <a:t>DrainWater</a:t>
            </a:r>
            <a:r>
              <a:rPr lang="en-US" sz="2400" b="1" dirty="0"/>
              <a:t> HP</a:t>
            </a:r>
          </a:p>
        </p:txBody>
      </p:sp>
      <p:sp>
        <p:nvSpPr>
          <p:cNvPr id="4" name="TextBox 1">
            <a:extLst>
              <a:ext uri="{FF2B5EF4-FFF2-40B4-BE49-F238E27FC236}">
                <a16:creationId xmlns:a16="http://schemas.microsoft.com/office/drawing/2014/main" id="{DC61676D-D07E-2E3D-E66C-E7E5483C97ED}"/>
              </a:ext>
            </a:extLst>
          </p:cNvPr>
          <p:cNvSpPr txBox="1"/>
          <p:nvPr/>
        </p:nvSpPr>
        <p:spPr>
          <a:xfrm>
            <a:off x="9554240" y="1919694"/>
            <a:ext cx="236245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Test Site:</a:t>
            </a:r>
          </a:p>
        </p:txBody>
      </p:sp>
      <p:sp>
        <p:nvSpPr>
          <p:cNvPr id="7" name="Title 1">
            <a:extLst>
              <a:ext uri="{FF2B5EF4-FFF2-40B4-BE49-F238E27FC236}">
                <a16:creationId xmlns:a16="http://schemas.microsoft.com/office/drawing/2014/main" id="{8D4E7C4B-B43C-656B-558F-AD3FD992DA57}"/>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GB" sz="3200" dirty="0"/>
              <a:t>Case Study on Drain Water Heat Pump</a:t>
            </a:r>
          </a:p>
        </p:txBody>
      </p:sp>
    </p:spTree>
    <p:extLst>
      <p:ext uri="{BB962C8B-B14F-4D97-AF65-F5344CB8AC3E}">
        <p14:creationId xmlns:p14="http://schemas.microsoft.com/office/powerpoint/2010/main" val="113274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95293-00E3-D763-460B-7DB2DCC77CF8}"/>
              </a:ext>
            </a:extLst>
          </p:cNvPr>
          <p:cNvSpPr>
            <a:spLocks noGrp="1"/>
          </p:cNvSpPr>
          <p:nvPr>
            <p:ph type="title"/>
          </p:nvPr>
        </p:nvSpPr>
        <p:spPr>
          <a:xfrm>
            <a:off x="5920169" y="865224"/>
            <a:ext cx="5431971" cy="846301"/>
          </a:xfrm>
        </p:spPr>
        <p:txBody>
          <a:bodyPr/>
          <a:lstStyle/>
          <a:p>
            <a:r>
              <a:rPr lang="es-ES"/>
              <a:t>Table of content</a:t>
            </a:r>
          </a:p>
        </p:txBody>
      </p:sp>
      <p:sp>
        <p:nvSpPr>
          <p:cNvPr id="3" name="Marcador de texto 2">
            <a:extLst>
              <a:ext uri="{FF2B5EF4-FFF2-40B4-BE49-F238E27FC236}">
                <a16:creationId xmlns:a16="http://schemas.microsoft.com/office/drawing/2014/main" id="{BCB84D3E-1344-D0FF-8D00-E84E8E11AB37}"/>
              </a:ext>
            </a:extLst>
          </p:cNvPr>
          <p:cNvSpPr>
            <a:spLocks noGrp="1"/>
          </p:cNvSpPr>
          <p:nvPr>
            <p:ph type="body" sz="quarter" idx="13"/>
          </p:nvPr>
        </p:nvSpPr>
        <p:spPr>
          <a:xfrm>
            <a:off x="5965386" y="2009440"/>
            <a:ext cx="5433204" cy="365125"/>
          </a:xfrm>
        </p:spPr>
        <p:txBody>
          <a:bodyPr vert="horz" lIns="91440" tIns="45720" rIns="91440" bIns="45720" rtlCol="0" anchor="t">
            <a:normAutofit lnSpcReduction="10000"/>
          </a:bodyPr>
          <a:lstStyle/>
          <a:p>
            <a:r>
              <a:rPr lang="en-GB"/>
              <a:t>1. Problem/solution</a:t>
            </a:r>
          </a:p>
        </p:txBody>
      </p:sp>
      <p:sp>
        <p:nvSpPr>
          <p:cNvPr id="5" name="Marcador de texto 4">
            <a:extLst>
              <a:ext uri="{FF2B5EF4-FFF2-40B4-BE49-F238E27FC236}">
                <a16:creationId xmlns:a16="http://schemas.microsoft.com/office/drawing/2014/main" id="{FAA75591-3D32-33CA-D018-55EA741D2F18}"/>
              </a:ext>
            </a:extLst>
          </p:cNvPr>
          <p:cNvSpPr>
            <a:spLocks noGrp="1"/>
          </p:cNvSpPr>
          <p:nvPr>
            <p:ph type="body" sz="quarter" idx="23"/>
          </p:nvPr>
        </p:nvSpPr>
        <p:spPr>
          <a:xfrm>
            <a:off x="5965386" y="2864311"/>
            <a:ext cx="5433204" cy="365125"/>
          </a:xfrm>
        </p:spPr>
        <p:txBody>
          <a:bodyPr vert="horz" lIns="91440" tIns="45720" rIns="91440" bIns="45720" rtlCol="0" anchor="t">
            <a:normAutofit lnSpcReduction="10000"/>
          </a:bodyPr>
          <a:lstStyle/>
          <a:p>
            <a:r>
              <a:rPr lang="en-GB"/>
              <a:t>2. Market Analysis</a:t>
            </a:r>
          </a:p>
        </p:txBody>
      </p:sp>
      <p:sp>
        <p:nvSpPr>
          <p:cNvPr id="7" name="Marcador de texto 6">
            <a:extLst>
              <a:ext uri="{FF2B5EF4-FFF2-40B4-BE49-F238E27FC236}">
                <a16:creationId xmlns:a16="http://schemas.microsoft.com/office/drawing/2014/main" id="{70E1CB9D-2A8C-3289-C1EB-336DBBEC349F}"/>
              </a:ext>
            </a:extLst>
          </p:cNvPr>
          <p:cNvSpPr>
            <a:spLocks noGrp="1"/>
          </p:cNvSpPr>
          <p:nvPr>
            <p:ph type="body" sz="quarter" idx="25"/>
          </p:nvPr>
        </p:nvSpPr>
        <p:spPr>
          <a:xfrm>
            <a:off x="5965386" y="3724587"/>
            <a:ext cx="5433204" cy="365125"/>
          </a:xfrm>
        </p:spPr>
        <p:txBody>
          <a:bodyPr vert="horz" lIns="91440" tIns="45720" rIns="91440" bIns="45720" rtlCol="0" anchor="t">
            <a:normAutofit lnSpcReduction="10000"/>
          </a:bodyPr>
          <a:lstStyle/>
          <a:p>
            <a:r>
              <a:rPr lang="es-ES"/>
              <a:t>3. validations</a:t>
            </a:r>
          </a:p>
        </p:txBody>
      </p:sp>
      <p:sp>
        <p:nvSpPr>
          <p:cNvPr id="15" name="Marcador de texto 6">
            <a:extLst>
              <a:ext uri="{FF2B5EF4-FFF2-40B4-BE49-F238E27FC236}">
                <a16:creationId xmlns:a16="http://schemas.microsoft.com/office/drawing/2014/main" id="{53812548-AE9F-1CF5-EEDA-AF20528323E8}"/>
              </a:ext>
            </a:extLst>
          </p:cNvPr>
          <p:cNvSpPr txBox="1">
            <a:spLocks/>
          </p:cNvSpPr>
          <p:nvPr/>
        </p:nvSpPr>
        <p:spPr>
          <a:xfrm>
            <a:off x="5974012" y="4584862"/>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a:t>4. Finance</a:t>
            </a:r>
          </a:p>
        </p:txBody>
      </p:sp>
      <p:sp>
        <p:nvSpPr>
          <p:cNvPr id="17" name="Rectángulo 16">
            <a:extLst>
              <a:ext uri="{FF2B5EF4-FFF2-40B4-BE49-F238E27FC236}">
                <a16:creationId xmlns:a16="http://schemas.microsoft.com/office/drawing/2014/main" id="{6B2F3AFC-684D-AA50-1FB1-4EDC27A89E82}"/>
              </a:ext>
            </a:extLst>
          </p:cNvPr>
          <p:cNvSpPr/>
          <p:nvPr/>
        </p:nvSpPr>
        <p:spPr>
          <a:xfrm>
            <a:off x="772970" y="6489363"/>
            <a:ext cx="963283" cy="287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15139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extLst>
              <p:ext uri="{D42A27DB-BD31-4B8C-83A1-F6EECF244321}">
                <p14:modId xmlns:p14="http://schemas.microsoft.com/office/powerpoint/2010/main" val="14277561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64AE321A-AE4B-6EDA-FFEF-156A2CEDD7D3}"/>
              </a:ext>
            </a:extLst>
          </p:cNvPr>
          <p:cNvSpPr/>
          <p:nvPr/>
        </p:nvSpPr>
        <p:spPr>
          <a:xfrm>
            <a:off x="1734961" y="5081100"/>
            <a:ext cx="3017520" cy="12352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Heat Pump</a:t>
            </a:r>
          </a:p>
        </p:txBody>
      </p:sp>
      <p:sp>
        <p:nvSpPr>
          <p:cNvPr id="7" name="Rectangle 6">
            <a:extLst>
              <a:ext uri="{FF2B5EF4-FFF2-40B4-BE49-F238E27FC236}">
                <a16:creationId xmlns:a16="http://schemas.microsoft.com/office/drawing/2014/main" id="{D0661A6A-073C-9ACF-C91D-2C83B8A47FB9}"/>
              </a:ext>
            </a:extLst>
          </p:cNvPr>
          <p:cNvSpPr/>
          <p:nvPr/>
        </p:nvSpPr>
        <p:spPr>
          <a:xfrm>
            <a:off x="1734961" y="4126059"/>
            <a:ext cx="3017520" cy="95504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Heat Exchanger</a:t>
            </a:r>
          </a:p>
        </p:txBody>
      </p:sp>
      <p:sp>
        <p:nvSpPr>
          <p:cNvPr id="8" name="Rectangle 7">
            <a:extLst>
              <a:ext uri="{FF2B5EF4-FFF2-40B4-BE49-F238E27FC236}">
                <a16:creationId xmlns:a16="http://schemas.microsoft.com/office/drawing/2014/main" id="{1FEEA2DA-F818-266A-965B-AD6496B1D336}"/>
              </a:ext>
            </a:extLst>
          </p:cNvPr>
          <p:cNvSpPr/>
          <p:nvPr/>
        </p:nvSpPr>
        <p:spPr>
          <a:xfrm>
            <a:off x="1734961" y="3709499"/>
            <a:ext cx="3017520" cy="416560"/>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Shipping</a:t>
            </a:r>
          </a:p>
        </p:txBody>
      </p:sp>
      <p:sp>
        <p:nvSpPr>
          <p:cNvPr id="9" name="Rectangle 8">
            <a:extLst>
              <a:ext uri="{FF2B5EF4-FFF2-40B4-BE49-F238E27FC236}">
                <a16:creationId xmlns:a16="http://schemas.microsoft.com/office/drawing/2014/main" id="{EF6FD697-90B2-E64F-02A0-912005D1B679}"/>
              </a:ext>
            </a:extLst>
          </p:cNvPr>
          <p:cNvSpPr/>
          <p:nvPr/>
        </p:nvSpPr>
        <p:spPr>
          <a:xfrm>
            <a:off x="1734961" y="3067516"/>
            <a:ext cx="3017520" cy="641983"/>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Installation</a:t>
            </a:r>
          </a:p>
        </p:txBody>
      </p:sp>
      <p:sp>
        <p:nvSpPr>
          <p:cNvPr id="10" name="Right Brace 9">
            <a:extLst>
              <a:ext uri="{FF2B5EF4-FFF2-40B4-BE49-F238E27FC236}">
                <a16:creationId xmlns:a16="http://schemas.microsoft.com/office/drawing/2014/main" id="{01720128-587E-3A48-262C-43D6D8D0460D}"/>
              </a:ext>
            </a:extLst>
          </p:cNvPr>
          <p:cNvSpPr/>
          <p:nvPr/>
        </p:nvSpPr>
        <p:spPr>
          <a:xfrm>
            <a:off x="4752481" y="5081100"/>
            <a:ext cx="822960" cy="123527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 name="Right Brace 11">
            <a:extLst>
              <a:ext uri="{FF2B5EF4-FFF2-40B4-BE49-F238E27FC236}">
                <a16:creationId xmlns:a16="http://schemas.microsoft.com/office/drawing/2014/main" id="{6D3A494A-54B7-B92A-0796-5021A78DC0AB}"/>
              </a:ext>
            </a:extLst>
          </p:cNvPr>
          <p:cNvSpPr/>
          <p:nvPr/>
        </p:nvSpPr>
        <p:spPr>
          <a:xfrm>
            <a:off x="4752481" y="4126059"/>
            <a:ext cx="822960" cy="95504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 name="Right Brace 12">
            <a:extLst>
              <a:ext uri="{FF2B5EF4-FFF2-40B4-BE49-F238E27FC236}">
                <a16:creationId xmlns:a16="http://schemas.microsoft.com/office/drawing/2014/main" id="{68E3C1DE-1142-3310-3CBD-E7D3830FF469}"/>
              </a:ext>
            </a:extLst>
          </p:cNvPr>
          <p:cNvSpPr/>
          <p:nvPr/>
        </p:nvSpPr>
        <p:spPr>
          <a:xfrm>
            <a:off x="4752481" y="3709499"/>
            <a:ext cx="822960" cy="41656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4" name="Right Brace 13">
            <a:extLst>
              <a:ext uri="{FF2B5EF4-FFF2-40B4-BE49-F238E27FC236}">
                <a16:creationId xmlns:a16="http://schemas.microsoft.com/office/drawing/2014/main" id="{2CDA8E92-8D61-5EE4-BD68-42B383347493}"/>
              </a:ext>
            </a:extLst>
          </p:cNvPr>
          <p:cNvSpPr/>
          <p:nvPr/>
        </p:nvSpPr>
        <p:spPr>
          <a:xfrm>
            <a:off x="4752481" y="3067516"/>
            <a:ext cx="822960" cy="6419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5" name="TextBox 14">
            <a:extLst>
              <a:ext uri="{FF2B5EF4-FFF2-40B4-BE49-F238E27FC236}">
                <a16:creationId xmlns:a16="http://schemas.microsoft.com/office/drawing/2014/main" id="{3C48B07A-CBBE-7E0E-31FA-73045E446DEE}"/>
              </a:ext>
            </a:extLst>
          </p:cNvPr>
          <p:cNvSpPr txBox="1"/>
          <p:nvPr/>
        </p:nvSpPr>
        <p:spPr>
          <a:xfrm>
            <a:off x="4539121" y="3273059"/>
            <a:ext cx="2275840" cy="369332"/>
          </a:xfrm>
          <a:prstGeom prst="rect">
            <a:avLst/>
          </a:prstGeom>
          <a:noFill/>
        </p:spPr>
        <p:txBody>
          <a:bodyPr wrap="square" rtlCol="0">
            <a:spAutoFit/>
          </a:bodyPr>
          <a:lstStyle/>
          <a:p>
            <a:endParaRPr lang="en-GB"/>
          </a:p>
        </p:txBody>
      </p:sp>
      <p:sp>
        <p:nvSpPr>
          <p:cNvPr id="16" name="TextBox 15">
            <a:extLst>
              <a:ext uri="{FF2B5EF4-FFF2-40B4-BE49-F238E27FC236}">
                <a16:creationId xmlns:a16="http://schemas.microsoft.com/office/drawing/2014/main" id="{2A1AD85F-040A-EEB4-73D1-264D218CFEC6}"/>
              </a:ext>
            </a:extLst>
          </p:cNvPr>
          <p:cNvSpPr txBox="1"/>
          <p:nvPr/>
        </p:nvSpPr>
        <p:spPr>
          <a:xfrm>
            <a:off x="5586077" y="3194238"/>
            <a:ext cx="1117124" cy="369332"/>
          </a:xfrm>
          <a:prstGeom prst="rect">
            <a:avLst/>
          </a:prstGeom>
          <a:noFill/>
        </p:spPr>
        <p:txBody>
          <a:bodyPr wrap="square" rtlCol="0">
            <a:spAutoFit/>
          </a:bodyPr>
          <a:lstStyle/>
          <a:p>
            <a:r>
              <a:rPr lang="en-GB"/>
              <a:t>5,000€</a:t>
            </a:r>
          </a:p>
        </p:txBody>
      </p:sp>
      <p:sp>
        <p:nvSpPr>
          <p:cNvPr id="17" name="TextBox 16">
            <a:extLst>
              <a:ext uri="{FF2B5EF4-FFF2-40B4-BE49-F238E27FC236}">
                <a16:creationId xmlns:a16="http://schemas.microsoft.com/office/drawing/2014/main" id="{A815DFA4-F2A8-8684-F51D-AF8AAD12A7C1}"/>
              </a:ext>
            </a:extLst>
          </p:cNvPr>
          <p:cNvSpPr txBox="1"/>
          <p:nvPr/>
        </p:nvSpPr>
        <p:spPr>
          <a:xfrm>
            <a:off x="5586077" y="5509159"/>
            <a:ext cx="1117124" cy="369332"/>
          </a:xfrm>
          <a:prstGeom prst="rect">
            <a:avLst/>
          </a:prstGeom>
          <a:noFill/>
        </p:spPr>
        <p:txBody>
          <a:bodyPr wrap="square" rtlCol="0">
            <a:spAutoFit/>
          </a:bodyPr>
          <a:lstStyle/>
          <a:p>
            <a:r>
              <a:rPr lang="en-GB"/>
              <a:t>100,000€</a:t>
            </a:r>
          </a:p>
        </p:txBody>
      </p:sp>
      <p:sp>
        <p:nvSpPr>
          <p:cNvPr id="18" name="TextBox 17">
            <a:extLst>
              <a:ext uri="{FF2B5EF4-FFF2-40B4-BE49-F238E27FC236}">
                <a16:creationId xmlns:a16="http://schemas.microsoft.com/office/drawing/2014/main" id="{2EF2A34D-CF55-BF02-E5CD-69D7A77B4140}"/>
              </a:ext>
            </a:extLst>
          </p:cNvPr>
          <p:cNvSpPr txBox="1"/>
          <p:nvPr/>
        </p:nvSpPr>
        <p:spPr>
          <a:xfrm>
            <a:off x="5586077" y="4391109"/>
            <a:ext cx="1117124" cy="369332"/>
          </a:xfrm>
          <a:prstGeom prst="rect">
            <a:avLst/>
          </a:prstGeom>
          <a:noFill/>
        </p:spPr>
        <p:txBody>
          <a:bodyPr wrap="square" rtlCol="0">
            <a:spAutoFit/>
          </a:bodyPr>
          <a:lstStyle/>
          <a:p>
            <a:r>
              <a:rPr lang="en-GB"/>
              <a:t>9,000€</a:t>
            </a:r>
          </a:p>
        </p:txBody>
      </p:sp>
      <p:sp>
        <p:nvSpPr>
          <p:cNvPr id="19" name="TextBox 18">
            <a:extLst>
              <a:ext uri="{FF2B5EF4-FFF2-40B4-BE49-F238E27FC236}">
                <a16:creationId xmlns:a16="http://schemas.microsoft.com/office/drawing/2014/main" id="{F4B7E6BA-A033-0A0E-1A4B-74A07182A2F6}"/>
              </a:ext>
            </a:extLst>
          </p:cNvPr>
          <p:cNvSpPr txBox="1"/>
          <p:nvPr/>
        </p:nvSpPr>
        <p:spPr>
          <a:xfrm>
            <a:off x="5575441" y="3732161"/>
            <a:ext cx="1117124" cy="369332"/>
          </a:xfrm>
          <a:prstGeom prst="rect">
            <a:avLst/>
          </a:prstGeom>
          <a:noFill/>
        </p:spPr>
        <p:txBody>
          <a:bodyPr wrap="square" rtlCol="0">
            <a:spAutoFit/>
          </a:bodyPr>
          <a:lstStyle/>
          <a:p>
            <a:r>
              <a:rPr lang="en-GB"/>
              <a:t>100€</a:t>
            </a:r>
          </a:p>
        </p:txBody>
      </p:sp>
      <p:graphicFrame>
        <p:nvGraphicFramePr>
          <p:cNvPr id="21" name="Table 20">
            <a:extLst>
              <a:ext uri="{FF2B5EF4-FFF2-40B4-BE49-F238E27FC236}">
                <a16:creationId xmlns:a16="http://schemas.microsoft.com/office/drawing/2014/main" id="{451D23F2-B9D3-933A-0A1C-B44E5AED6E73}"/>
              </a:ext>
            </a:extLst>
          </p:cNvPr>
          <p:cNvGraphicFramePr>
            <a:graphicFrameLocks noGrp="1"/>
          </p:cNvGraphicFramePr>
          <p:nvPr>
            <p:extLst>
              <p:ext uri="{D42A27DB-BD31-4B8C-83A1-F6EECF244321}">
                <p14:modId xmlns:p14="http://schemas.microsoft.com/office/powerpoint/2010/main" val="320177689"/>
              </p:ext>
            </p:extLst>
          </p:nvPr>
        </p:nvGraphicFramePr>
        <p:xfrm>
          <a:off x="6825597" y="3429000"/>
          <a:ext cx="4541044" cy="1259840"/>
        </p:xfrm>
        <a:graphic>
          <a:graphicData uri="http://schemas.openxmlformats.org/drawingml/2006/table">
            <a:tbl>
              <a:tblPr firstRow="1" bandRow="1">
                <a:tableStyleId>{7E9639D4-E3E2-4D34-9284-5A2195B3D0D7}</a:tableStyleId>
              </a:tblPr>
              <a:tblGrid>
                <a:gridCol w="1671550">
                  <a:extLst>
                    <a:ext uri="{9D8B030D-6E8A-4147-A177-3AD203B41FA5}">
                      <a16:colId xmlns:a16="http://schemas.microsoft.com/office/drawing/2014/main" val="225297212"/>
                    </a:ext>
                  </a:extLst>
                </a:gridCol>
                <a:gridCol w="1247913">
                  <a:extLst>
                    <a:ext uri="{9D8B030D-6E8A-4147-A177-3AD203B41FA5}">
                      <a16:colId xmlns:a16="http://schemas.microsoft.com/office/drawing/2014/main" val="2414797401"/>
                    </a:ext>
                  </a:extLst>
                </a:gridCol>
                <a:gridCol w="1621581">
                  <a:extLst>
                    <a:ext uri="{9D8B030D-6E8A-4147-A177-3AD203B41FA5}">
                      <a16:colId xmlns:a16="http://schemas.microsoft.com/office/drawing/2014/main" val="333705301"/>
                    </a:ext>
                  </a:extLst>
                </a:gridCol>
              </a:tblGrid>
              <a:tr h="0">
                <a:tc>
                  <a:txBody>
                    <a:bodyPr/>
                    <a:lstStyle/>
                    <a:p>
                      <a:endParaRPr lang="en-GB"/>
                    </a:p>
                  </a:txBody>
                  <a:tcPr>
                    <a:solidFill>
                      <a:schemeClr val="accent1">
                        <a:lumMod val="90000"/>
                      </a:schemeClr>
                    </a:solidFill>
                  </a:tcPr>
                </a:tc>
                <a:tc>
                  <a:txBody>
                    <a:bodyPr/>
                    <a:lstStyle/>
                    <a:p>
                      <a:r>
                        <a:rPr lang="en-GB" sz="1400"/>
                        <a:t>Maintenance</a:t>
                      </a:r>
                    </a:p>
                  </a:txBody>
                  <a:tcPr>
                    <a:solidFill>
                      <a:schemeClr val="accent1">
                        <a:lumMod val="90000"/>
                      </a:schemeClr>
                    </a:solidFill>
                  </a:tcPr>
                </a:tc>
                <a:tc>
                  <a:txBody>
                    <a:bodyPr/>
                    <a:lstStyle/>
                    <a:p>
                      <a:r>
                        <a:rPr lang="en-GB" sz="1400"/>
                        <a:t>Optimising Platform</a:t>
                      </a:r>
                    </a:p>
                  </a:txBody>
                  <a:tcPr>
                    <a:solidFill>
                      <a:schemeClr val="accent1">
                        <a:lumMod val="90000"/>
                      </a:schemeClr>
                    </a:solidFill>
                  </a:tcPr>
                </a:tc>
                <a:extLst>
                  <a:ext uri="{0D108BD9-81ED-4DB2-BD59-A6C34878D82A}">
                    <a16:rowId xmlns:a16="http://schemas.microsoft.com/office/drawing/2014/main" val="3678647453"/>
                  </a:ext>
                </a:extLst>
              </a:tr>
              <a:tr h="370840">
                <a:tc>
                  <a:txBody>
                    <a:bodyPr/>
                    <a:lstStyle/>
                    <a:p>
                      <a:r>
                        <a:rPr lang="en-GB" sz="1400"/>
                        <a:t>Revenue per Year</a:t>
                      </a:r>
                    </a:p>
                  </a:txBody>
                  <a:tcPr>
                    <a:solidFill>
                      <a:schemeClr val="accent1">
                        <a:lumMod val="90000"/>
                      </a:schemeClr>
                    </a:solidFill>
                  </a:tcPr>
                </a:tc>
                <a:tc>
                  <a:txBody>
                    <a:bodyPr/>
                    <a:lstStyle/>
                    <a:p>
                      <a:r>
                        <a:rPr lang="en-GB" sz="1400"/>
                        <a:t>5,000€</a:t>
                      </a:r>
                    </a:p>
                  </a:txBody>
                  <a:tcPr>
                    <a:solidFill>
                      <a:schemeClr val="accent1">
                        <a:lumMod val="90000"/>
                      </a:schemeClr>
                    </a:solidFill>
                  </a:tcPr>
                </a:tc>
                <a:tc>
                  <a:txBody>
                    <a:bodyPr/>
                    <a:lstStyle/>
                    <a:p>
                      <a:r>
                        <a:rPr lang="en-GB" sz="1400"/>
                        <a:t>1,000€</a:t>
                      </a:r>
                    </a:p>
                  </a:txBody>
                  <a:tcPr>
                    <a:solidFill>
                      <a:schemeClr val="accent1">
                        <a:lumMod val="90000"/>
                      </a:schemeClr>
                    </a:solidFill>
                  </a:tcPr>
                </a:tc>
                <a:extLst>
                  <a:ext uri="{0D108BD9-81ED-4DB2-BD59-A6C34878D82A}">
                    <a16:rowId xmlns:a16="http://schemas.microsoft.com/office/drawing/2014/main" val="3257388101"/>
                  </a:ext>
                </a:extLst>
              </a:tr>
              <a:tr h="370840">
                <a:tc>
                  <a:txBody>
                    <a:bodyPr/>
                    <a:lstStyle/>
                    <a:p>
                      <a:r>
                        <a:rPr lang="en-GB" sz="1400"/>
                        <a:t>Installers Margin</a:t>
                      </a:r>
                    </a:p>
                  </a:txBody>
                  <a:tcPr>
                    <a:solidFill>
                      <a:schemeClr val="accent1">
                        <a:lumMod val="90000"/>
                      </a:schemeClr>
                    </a:solidFill>
                  </a:tcPr>
                </a:tc>
                <a:tc>
                  <a:txBody>
                    <a:bodyPr/>
                    <a:lstStyle/>
                    <a:p>
                      <a:r>
                        <a:rPr lang="en-GB" sz="1400"/>
                        <a:t>3,000€</a:t>
                      </a:r>
                    </a:p>
                  </a:txBody>
                  <a:tcPr>
                    <a:solidFill>
                      <a:schemeClr val="accent1">
                        <a:lumMod val="90000"/>
                      </a:schemeClr>
                    </a:solidFill>
                  </a:tcPr>
                </a:tc>
                <a:tc>
                  <a:txBody>
                    <a:bodyPr/>
                    <a:lstStyle/>
                    <a:p>
                      <a:endParaRPr lang="en-GB" sz="1400"/>
                    </a:p>
                  </a:txBody>
                  <a:tcPr>
                    <a:solidFill>
                      <a:schemeClr val="accent1">
                        <a:lumMod val="90000"/>
                      </a:schemeClr>
                    </a:solidFill>
                  </a:tcPr>
                </a:tc>
                <a:extLst>
                  <a:ext uri="{0D108BD9-81ED-4DB2-BD59-A6C34878D82A}">
                    <a16:rowId xmlns:a16="http://schemas.microsoft.com/office/drawing/2014/main" val="2803201560"/>
                  </a:ext>
                </a:extLst>
              </a:tr>
            </a:tbl>
          </a:graphicData>
        </a:graphic>
      </p:graphicFrame>
      <p:sp>
        <p:nvSpPr>
          <p:cNvPr id="22" name="Rectangle 21">
            <a:extLst>
              <a:ext uri="{FF2B5EF4-FFF2-40B4-BE49-F238E27FC236}">
                <a16:creationId xmlns:a16="http://schemas.microsoft.com/office/drawing/2014/main" id="{FF0AB706-FB16-939B-2DB4-89330AABEB11}"/>
              </a:ext>
            </a:extLst>
          </p:cNvPr>
          <p:cNvSpPr/>
          <p:nvPr/>
        </p:nvSpPr>
        <p:spPr>
          <a:xfrm>
            <a:off x="1734961" y="2114818"/>
            <a:ext cx="3017520" cy="955040"/>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t>Gross Profit Margin</a:t>
            </a:r>
          </a:p>
        </p:txBody>
      </p:sp>
      <p:sp>
        <p:nvSpPr>
          <p:cNvPr id="23" name="Right Brace 22">
            <a:extLst>
              <a:ext uri="{FF2B5EF4-FFF2-40B4-BE49-F238E27FC236}">
                <a16:creationId xmlns:a16="http://schemas.microsoft.com/office/drawing/2014/main" id="{3B7953B3-8B6A-2087-4914-99DC963D4FA7}"/>
              </a:ext>
            </a:extLst>
          </p:cNvPr>
          <p:cNvSpPr/>
          <p:nvPr/>
        </p:nvSpPr>
        <p:spPr>
          <a:xfrm>
            <a:off x="4763117" y="2112477"/>
            <a:ext cx="822960" cy="9550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4" name="TextBox 23">
            <a:extLst>
              <a:ext uri="{FF2B5EF4-FFF2-40B4-BE49-F238E27FC236}">
                <a16:creationId xmlns:a16="http://schemas.microsoft.com/office/drawing/2014/main" id="{FB1BAC40-591F-1612-53CF-4F2731B323FA}"/>
              </a:ext>
            </a:extLst>
          </p:cNvPr>
          <p:cNvSpPr txBox="1"/>
          <p:nvPr/>
        </p:nvSpPr>
        <p:spPr>
          <a:xfrm>
            <a:off x="5575441" y="2399298"/>
            <a:ext cx="1117124" cy="369332"/>
          </a:xfrm>
          <a:prstGeom prst="rect">
            <a:avLst/>
          </a:prstGeom>
          <a:noFill/>
        </p:spPr>
        <p:txBody>
          <a:bodyPr wrap="square" rtlCol="0">
            <a:spAutoFit/>
          </a:bodyPr>
          <a:lstStyle/>
          <a:p>
            <a:r>
              <a:rPr lang="en-GB" b="1"/>
              <a:t>24,900€</a:t>
            </a:r>
          </a:p>
        </p:txBody>
      </p:sp>
      <p:sp>
        <p:nvSpPr>
          <p:cNvPr id="25" name="Right Brace 24">
            <a:extLst>
              <a:ext uri="{FF2B5EF4-FFF2-40B4-BE49-F238E27FC236}">
                <a16:creationId xmlns:a16="http://schemas.microsoft.com/office/drawing/2014/main" id="{EC2F8303-2A76-4482-F842-D846E3150A78}"/>
              </a:ext>
            </a:extLst>
          </p:cNvPr>
          <p:cNvSpPr/>
          <p:nvPr/>
        </p:nvSpPr>
        <p:spPr>
          <a:xfrm flipH="1">
            <a:off x="1318401" y="2112477"/>
            <a:ext cx="538004" cy="420390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6" name="TextBox 25">
            <a:extLst>
              <a:ext uri="{FF2B5EF4-FFF2-40B4-BE49-F238E27FC236}">
                <a16:creationId xmlns:a16="http://schemas.microsoft.com/office/drawing/2014/main" id="{81F32710-C62F-7196-572C-8313CD462766}"/>
              </a:ext>
            </a:extLst>
          </p:cNvPr>
          <p:cNvSpPr txBox="1"/>
          <p:nvPr/>
        </p:nvSpPr>
        <p:spPr>
          <a:xfrm>
            <a:off x="182880" y="4029761"/>
            <a:ext cx="3180080" cy="369332"/>
          </a:xfrm>
          <a:prstGeom prst="rect">
            <a:avLst/>
          </a:prstGeom>
          <a:noFill/>
        </p:spPr>
        <p:txBody>
          <a:bodyPr wrap="square" rtlCol="0">
            <a:spAutoFit/>
          </a:bodyPr>
          <a:lstStyle/>
          <a:p>
            <a:r>
              <a:rPr lang="en-GB" b="1"/>
              <a:t>140,000€</a:t>
            </a:r>
          </a:p>
        </p:txBody>
      </p:sp>
      <p:sp>
        <p:nvSpPr>
          <p:cNvPr id="27" name="Rectangle 26">
            <a:extLst>
              <a:ext uri="{FF2B5EF4-FFF2-40B4-BE49-F238E27FC236}">
                <a16:creationId xmlns:a16="http://schemas.microsoft.com/office/drawing/2014/main" id="{8EE531BB-3B10-0FF3-519F-CAD137DB6979}"/>
              </a:ext>
            </a:extLst>
          </p:cNvPr>
          <p:cNvSpPr/>
          <p:nvPr/>
        </p:nvSpPr>
        <p:spPr>
          <a:xfrm>
            <a:off x="1734961" y="2112476"/>
            <a:ext cx="3017520" cy="315399"/>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a:solidFill>
                  <a:srgbClr val="C4C4C4"/>
                </a:solidFill>
              </a:rPr>
              <a:t>Discount</a:t>
            </a:r>
          </a:p>
        </p:txBody>
      </p:sp>
      <p:sp>
        <p:nvSpPr>
          <p:cNvPr id="28" name="Right Brace 27">
            <a:extLst>
              <a:ext uri="{FF2B5EF4-FFF2-40B4-BE49-F238E27FC236}">
                <a16:creationId xmlns:a16="http://schemas.microsoft.com/office/drawing/2014/main" id="{FFA67603-3D56-AB99-6344-FBD95E443799}"/>
              </a:ext>
            </a:extLst>
          </p:cNvPr>
          <p:cNvSpPr/>
          <p:nvPr/>
        </p:nvSpPr>
        <p:spPr>
          <a:xfrm>
            <a:off x="4752481" y="2100195"/>
            <a:ext cx="822960" cy="33002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9" name="TextBox 28">
            <a:extLst>
              <a:ext uri="{FF2B5EF4-FFF2-40B4-BE49-F238E27FC236}">
                <a16:creationId xmlns:a16="http://schemas.microsoft.com/office/drawing/2014/main" id="{E00D1320-5EFA-BA50-A1BF-ABD166F2D3C7}"/>
              </a:ext>
            </a:extLst>
          </p:cNvPr>
          <p:cNvSpPr txBox="1"/>
          <p:nvPr/>
        </p:nvSpPr>
        <p:spPr>
          <a:xfrm>
            <a:off x="5575441" y="2054533"/>
            <a:ext cx="1117124" cy="369332"/>
          </a:xfrm>
          <a:prstGeom prst="rect">
            <a:avLst/>
          </a:prstGeom>
          <a:noFill/>
        </p:spPr>
        <p:txBody>
          <a:bodyPr wrap="square" rtlCol="0">
            <a:spAutoFit/>
          </a:bodyPr>
          <a:lstStyle/>
          <a:p>
            <a:r>
              <a:rPr lang="en-GB" b="1">
                <a:solidFill>
                  <a:srgbClr val="C4C4C4"/>
                </a:solidFill>
              </a:rPr>
              <a:t>10,000€</a:t>
            </a:r>
          </a:p>
        </p:txBody>
      </p:sp>
      <p:sp>
        <p:nvSpPr>
          <p:cNvPr id="3" name="Title 1">
            <a:extLst>
              <a:ext uri="{FF2B5EF4-FFF2-40B4-BE49-F238E27FC236}">
                <a16:creationId xmlns:a16="http://schemas.microsoft.com/office/drawing/2014/main" id="{87A378FE-F654-AF2C-A579-5E3056AD3B05}"/>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Pricing Strategy</a:t>
            </a:r>
          </a:p>
        </p:txBody>
      </p:sp>
    </p:spTree>
    <p:extLst>
      <p:ext uri="{BB962C8B-B14F-4D97-AF65-F5344CB8AC3E}">
        <p14:creationId xmlns:p14="http://schemas.microsoft.com/office/powerpoint/2010/main" val="2180211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45CE357-9724-CAD5-7815-84B794F9324C}"/>
              </a:ext>
            </a:extLst>
          </p:cNvPr>
          <p:cNvGraphicFramePr>
            <a:graphicFrameLocks noChangeAspect="1"/>
          </p:cNvGraphicFramePr>
          <p:nvPr>
            <p:custDataLst>
              <p:tags r:id="rId1"/>
            </p:custDataLst>
            <p:extLst>
              <p:ext uri="{D42A27DB-BD31-4B8C-83A1-F6EECF244321}">
                <p14:modId xmlns:p14="http://schemas.microsoft.com/office/powerpoint/2010/main" val="3898118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5" imgW="484" imgH="486" progId="TCLayout.ActiveDocument.1">
                  <p:embed/>
                </p:oleObj>
              </mc:Choice>
              <mc:Fallback>
                <p:oleObj name="think-cell Slide" r:id="rId105" imgW="484" imgH="486" progId="TCLayout.ActiveDocument.1">
                  <p:embed/>
                  <p:pic>
                    <p:nvPicPr>
                      <p:cNvPr id="18" name="think-cell data - do not delete" hidden="1">
                        <a:extLst>
                          <a:ext uri="{FF2B5EF4-FFF2-40B4-BE49-F238E27FC236}">
                            <a16:creationId xmlns:a16="http://schemas.microsoft.com/office/drawing/2014/main" id="{F45CE357-9724-CAD5-7815-84B794F9324C}"/>
                          </a:ext>
                        </a:extLst>
                      </p:cNvPr>
                      <p:cNvPicPr/>
                      <p:nvPr/>
                    </p:nvPicPr>
                    <p:blipFill>
                      <a:blip r:embed="rId106"/>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A27406B5-2A4A-2973-747A-27981B67CBF4}"/>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Implementation Plan</a:t>
            </a:r>
          </a:p>
        </p:txBody>
      </p:sp>
      <p:sp>
        <p:nvSpPr>
          <p:cNvPr id="2061" name="Text Placeholder 2">
            <a:extLst>
              <a:ext uri="{FF2B5EF4-FFF2-40B4-BE49-F238E27FC236}">
                <a16:creationId xmlns:a16="http://schemas.microsoft.com/office/drawing/2014/main" id="{4833D101-3AF0-4F06-90ED-B83615C36CE9}"/>
              </a:ext>
            </a:extLst>
          </p:cNvPr>
          <p:cNvSpPr>
            <a:spLocks noGrp="1"/>
          </p:cNvSpPr>
          <p:nvPr>
            <p:custDataLst>
              <p:tags r:id="rId2"/>
            </p:custDataLst>
          </p:nvPr>
        </p:nvSpPr>
        <p:spPr bwMode="auto">
          <a:xfrm>
            <a:off x="2405063" y="1608138"/>
            <a:ext cx="11303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688326C-7353-4F7C-B968-C4DDA12D6952}" type="datetime'2''''0''''''''''''''''2''''4'''''''''''''''''">
              <a:rPr lang="en-GB" altLang="en-US" sz="1400" b="1" smtClean="0">
                <a:effectLst/>
              </a:rPr>
              <a:pPr marL="0" lvl="0" indent="0" algn="ctr">
                <a:spcBef>
                  <a:spcPct val="0"/>
                </a:spcBef>
                <a:spcAft>
                  <a:spcPct val="0"/>
                </a:spcAft>
                <a:buNone/>
              </a:pPr>
              <a:t>2024</a:t>
            </a:fld>
            <a:endParaRPr lang="en-GB" sz="1400" b="1"/>
          </a:p>
        </p:txBody>
      </p:sp>
      <p:sp>
        <p:nvSpPr>
          <p:cNvPr id="2434" name="Text Placeholder 2">
            <a:extLst>
              <a:ext uri="{FF2B5EF4-FFF2-40B4-BE49-F238E27FC236}">
                <a16:creationId xmlns:a16="http://schemas.microsoft.com/office/drawing/2014/main" id="{86DFD377-D03A-207C-2E52-C3B4FC6E3134}"/>
              </a:ext>
            </a:extLst>
          </p:cNvPr>
          <p:cNvSpPr>
            <a:spLocks noGrp="1"/>
          </p:cNvSpPr>
          <p:nvPr>
            <p:custDataLst>
              <p:tags r:id="rId3"/>
            </p:custDataLst>
          </p:nvPr>
        </p:nvSpPr>
        <p:spPr bwMode="auto">
          <a:xfrm>
            <a:off x="3535363" y="1608138"/>
            <a:ext cx="25495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CF31A99-3830-41E8-AA38-069E9A27B0E0}" type="datetime'2''''''''''''''0''''''''''2''''''''''''''''''''''''''5'''''">
              <a:rPr lang="en-GB" altLang="en-US" sz="1400" b="1" smtClean="0"/>
              <a:pPr marL="0" lvl="0" indent="0" algn="ctr">
                <a:spcBef>
                  <a:spcPct val="0"/>
                </a:spcBef>
                <a:spcAft>
                  <a:spcPct val="0"/>
                </a:spcAft>
                <a:buNone/>
              </a:pPr>
              <a:t>2025</a:t>
            </a:fld>
            <a:endParaRPr lang="en-GB" sz="1400" b="1"/>
          </a:p>
        </p:txBody>
      </p:sp>
      <p:sp>
        <p:nvSpPr>
          <p:cNvPr id="2435" name="Text Placeholder 2">
            <a:extLst>
              <a:ext uri="{FF2B5EF4-FFF2-40B4-BE49-F238E27FC236}">
                <a16:creationId xmlns:a16="http://schemas.microsoft.com/office/drawing/2014/main" id="{A917F6FC-ACA7-A1C6-87B8-0384A66C50D3}"/>
              </a:ext>
            </a:extLst>
          </p:cNvPr>
          <p:cNvSpPr>
            <a:spLocks noGrp="1"/>
          </p:cNvSpPr>
          <p:nvPr>
            <p:custDataLst>
              <p:tags r:id="rId4"/>
            </p:custDataLst>
          </p:nvPr>
        </p:nvSpPr>
        <p:spPr bwMode="auto">
          <a:xfrm>
            <a:off x="6084888" y="1608138"/>
            <a:ext cx="2547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678F902-C36A-4D2D-920D-BBFCCADB7785}" type="datetime'''''''''''''''''''20''''''''''''26'''''''''''''''''''''">
              <a:rPr lang="en-GB" altLang="en-US" sz="1400" b="1" smtClean="0"/>
              <a:pPr marL="0" lvl="0" indent="0" algn="ctr">
                <a:spcBef>
                  <a:spcPct val="0"/>
                </a:spcBef>
                <a:spcAft>
                  <a:spcPct val="0"/>
                </a:spcAft>
                <a:buNone/>
              </a:pPr>
              <a:t>2026</a:t>
            </a:fld>
            <a:endParaRPr lang="en-GB" sz="1400" b="1"/>
          </a:p>
        </p:txBody>
      </p:sp>
      <p:sp>
        <p:nvSpPr>
          <p:cNvPr id="2513" name="Text Placeholder 2">
            <a:extLst>
              <a:ext uri="{FF2B5EF4-FFF2-40B4-BE49-F238E27FC236}">
                <a16:creationId xmlns:a16="http://schemas.microsoft.com/office/drawing/2014/main" id="{41C2E31C-8AFA-06EB-765E-100F77B39908}"/>
              </a:ext>
            </a:extLst>
          </p:cNvPr>
          <p:cNvSpPr>
            <a:spLocks noGrp="1"/>
          </p:cNvSpPr>
          <p:nvPr>
            <p:custDataLst>
              <p:tags r:id="rId5"/>
            </p:custDataLst>
          </p:nvPr>
        </p:nvSpPr>
        <p:spPr bwMode="auto">
          <a:xfrm>
            <a:off x="8632825" y="1608138"/>
            <a:ext cx="2547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27EC99F-1828-4848-AFD6-823904E3926D}" type="datetime'''''''''''''''2''''''0''''''2''''7'">
              <a:rPr lang="en-GB" altLang="en-US" sz="1400" b="1" smtClean="0"/>
              <a:pPr marL="0" lvl="0" indent="0" algn="ctr">
                <a:spcBef>
                  <a:spcPct val="0"/>
                </a:spcBef>
                <a:spcAft>
                  <a:spcPct val="0"/>
                </a:spcAft>
                <a:buNone/>
              </a:pPr>
              <a:t>2027</a:t>
            </a:fld>
            <a:endParaRPr lang="en-GB" sz="1400" b="1"/>
          </a:p>
        </p:txBody>
      </p:sp>
      <p:sp>
        <p:nvSpPr>
          <p:cNvPr id="2359" name="Text Placeholder 2">
            <a:extLst>
              <a:ext uri="{FF2B5EF4-FFF2-40B4-BE49-F238E27FC236}">
                <a16:creationId xmlns:a16="http://schemas.microsoft.com/office/drawing/2014/main" id="{4833D101-3AF0-4F06-90ED-B83615C36CE9}"/>
              </a:ext>
            </a:extLst>
          </p:cNvPr>
          <p:cNvSpPr>
            <a:spLocks noGrp="1"/>
          </p:cNvSpPr>
          <p:nvPr>
            <p:custDataLst>
              <p:tags r:id="rId6"/>
            </p:custDataLst>
          </p:nvPr>
        </p:nvSpPr>
        <p:spPr bwMode="auto">
          <a:xfrm>
            <a:off x="2405063" y="1847850"/>
            <a:ext cx="4889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88BE96A-57B4-45D2-9AFF-380CAFEE2FCE}" type="datetime'''''''''''''''''Q3'''''''''''''''''''''''''''''''''''''''''">
              <a:rPr lang="en-GB" altLang="en-US" sz="1400" b="1" smtClean="0">
                <a:effectLst/>
              </a:rPr>
              <a:pPr marL="0" lvl="0" indent="0" algn="ctr">
                <a:spcBef>
                  <a:spcPct val="0"/>
                </a:spcBef>
                <a:spcAft>
                  <a:spcPct val="0"/>
                </a:spcAft>
                <a:buNone/>
              </a:pPr>
              <a:t>Q3</a:t>
            </a:fld>
            <a:endParaRPr lang="en-GB" sz="1400" b="1"/>
          </a:p>
        </p:txBody>
      </p:sp>
      <p:sp>
        <p:nvSpPr>
          <p:cNvPr id="2425" name="Text Placeholder 2">
            <a:extLst>
              <a:ext uri="{FF2B5EF4-FFF2-40B4-BE49-F238E27FC236}">
                <a16:creationId xmlns:a16="http://schemas.microsoft.com/office/drawing/2014/main" id="{82536A90-D054-1FD9-CD24-11634A36C5A7}"/>
              </a:ext>
            </a:extLst>
          </p:cNvPr>
          <p:cNvSpPr>
            <a:spLocks noGrp="1"/>
          </p:cNvSpPr>
          <p:nvPr>
            <p:custDataLst>
              <p:tags r:id="rId7"/>
            </p:custDataLst>
          </p:nvPr>
        </p:nvSpPr>
        <p:spPr bwMode="auto">
          <a:xfrm>
            <a:off x="2894013" y="1847850"/>
            <a:ext cx="6413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30ED169-6E32-46F0-BD78-6B47AED7EB93}" type="datetime'''''''''''''''Q''''''''''''''''''''4'''''''''''''''''''''''">
              <a:rPr lang="en-GB" altLang="en-US" sz="1400" b="1" smtClean="0"/>
              <a:pPr marL="0" lvl="0" indent="0" algn="ctr">
                <a:spcBef>
                  <a:spcPct val="0"/>
                </a:spcBef>
                <a:spcAft>
                  <a:spcPct val="0"/>
                </a:spcAft>
                <a:buNone/>
              </a:pPr>
              <a:t>Q4</a:t>
            </a:fld>
            <a:endParaRPr lang="en-GB" sz="1400" b="1"/>
          </a:p>
        </p:txBody>
      </p:sp>
      <p:sp>
        <p:nvSpPr>
          <p:cNvPr id="2426" name="Text Placeholder 2">
            <a:extLst>
              <a:ext uri="{FF2B5EF4-FFF2-40B4-BE49-F238E27FC236}">
                <a16:creationId xmlns:a16="http://schemas.microsoft.com/office/drawing/2014/main" id="{9A0CBB6E-3111-6332-BEF4-632590C4774A}"/>
              </a:ext>
            </a:extLst>
          </p:cNvPr>
          <p:cNvSpPr>
            <a:spLocks noGrp="1"/>
          </p:cNvSpPr>
          <p:nvPr>
            <p:custDataLst>
              <p:tags r:id="rId8"/>
            </p:custDataLst>
          </p:nvPr>
        </p:nvSpPr>
        <p:spPr bwMode="auto">
          <a:xfrm>
            <a:off x="3535363" y="1847850"/>
            <a:ext cx="6286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590EBDB-37CE-45EB-A65F-26FEE32009BC}" type="datetime'''Q''''''''''''''''''''''''''''''''1'''''''''''''''''''">
              <a:rPr lang="en-GB" altLang="en-US" sz="1400" b="1" smtClean="0"/>
              <a:pPr marL="0" lvl="0" indent="0" algn="ctr">
                <a:spcBef>
                  <a:spcPct val="0"/>
                </a:spcBef>
                <a:spcAft>
                  <a:spcPct val="0"/>
                </a:spcAft>
                <a:buNone/>
              </a:pPr>
              <a:t>Q1</a:t>
            </a:fld>
            <a:endParaRPr lang="en-GB" sz="1400" b="1"/>
          </a:p>
        </p:txBody>
      </p:sp>
      <p:sp>
        <p:nvSpPr>
          <p:cNvPr id="2427" name="Text Placeholder 2">
            <a:extLst>
              <a:ext uri="{FF2B5EF4-FFF2-40B4-BE49-F238E27FC236}">
                <a16:creationId xmlns:a16="http://schemas.microsoft.com/office/drawing/2014/main" id="{4B550AB9-247A-59A3-FFB7-0223F4FA4A0B}"/>
              </a:ext>
            </a:extLst>
          </p:cNvPr>
          <p:cNvSpPr>
            <a:spLocks noGrp="1"/>
          </p:cNvSpPr>
          <p:nvPr>
            <p:custDataLst>
              <p:tags r:id="rId9"/>
            </p:custDataLst>
          </p:nvPr>
        </p:nvSpPr>
        <p:spPr bwMode="auto">
          <a:xfrm>
            <a:off x="4164013" y="1847850"/>
            <a:ext cx="6350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AB407ABC-B876-42FE-B965-2065F627EEED}" type="datetime'Q''''''''''''''''2'''''''''''''''''''''''''''''''''''">
              <a:rPr lang="en-GB" altLang="en-US" sz="1400" b="1" smtClean="0"/>
              <a:pPr marL="0" lvl="0" indent="0" algn="ctr">
                <a:spcBef>
                  <a:spcPct val="0"/>
                </a:spcBef>
                <a:spcAft>
                  <a:spcPct val="0"/>
                </a:spcAft>
                <a:buNone/>
              </a:pPr>
              <a:t>Q2</a:t>
            </a:fld>
            <a:endParaRPr lang="en-GB" sz="1400" b="1"/>
          </a:p>
        </p:txBody>
      </p:sp>
      <p:sp>
        <p:nvSpPr>
          <p:cNvPr id="2428" name="Text Placeholder 2">
            <a:extLst>
              <a:ext uri="{FF2B5EF4-FFF2-40B4-BE49-F238E27FC236}">
                <a16:creationId xmlns:a16="http://schemas.microsoft.com/office/drawing/2014/main" id="{71D2EB4E-1AB7-52D8-08F5-05130B9A0D76}"/>
              </a:ext>
            </a:extLst>
          </p:cNvPr>
          <p:cNvSpPr>
            <a:spLocks noGrp="1"/>
          </p:cNvSpPr>
          <p:nvPr>
            <p:custDataLst>
              <p:tags r:id="rId10"/>
            </p:custDataLst>
          </p:nvPr>
        </p:nvSpPr>
        <p:spPr bwMode="auto">
          <a:xfrm>
            <a:off x="4799013" y="1847850"/>
            <a:ext cx="642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B423D4B-7FD9-4F8E-A1EB-3B131814D403}" type="datetime'''''''''Q''''''''''''''''''''''''''''''3'''''''''''''''''''">
              <a:rPr lang="en-GB" altLang="en-US" sz="1400" b="1" smtClean="0"/>
              <a:pPr marL="0" lvl="0" indent="0" algn="ctr">
                <a:spcBef>
                  <a:spcPct val="0"/>
                </a:spcBef>
                <a:spcAft>
                  <a:spcPct val="0"/>
                </a:spcAft>
                <a:buNone/>
              </a:pPr>
              <a:t>Q3</a:t>
            </a:fld>
            <a:endParaRPr lang="en-GB" sz="1400" b="1"/>
          </a:p>
        </p:txBody>
      </p:sp>
      <p:sp>
        <p:nvSpPr>
          <p:cNvPr id="2429" name="Text Placeholder 2">
            <a:extLst>
              <a:ext uri="{FF2B5EF4-FFF2-40B4-BE49-F238E27FC236}">
                <a16:creationId xmlns:a16="http://schemas.microsoft.com/office/drawing/2014/main" id="{CE16F10A-A143-B1F5-AB03-674D295B2560}"/>
              </a:ext>
            </a:extLst>
          </p:cNvPr>
          <p:cNvSpPr>
            <a:spLocks noGrp="1"/>
          </p:cNvSpPr>
          <p:nvPr>
            <p:custDataLst>
              <p:tags r:id="rId11"/>
            </p:custDataLst>
          </p:nvPr>
        </p:nvSpPr>
        <p:spPr bwMode="auto">
          <a:xfrm>
            <a:off x="5441950" y="1847850"/>
            <a:ext cx="642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774BA88-7BF3-435C-B2B9-322EAF1FBFAA}" type="datetime'''''''''''''''''''''''''''''''''''''''''''''Q''4'''''">
              <a:rPr lang="en-GB" altLang="en-US" sz="1400" b="1" smtClean="0"/>
              <a:pPr marL="0" lvl="0" indent="0" algn="ctr">
                <a:spcBef>
                  <a:spcPct val="0"/>
                </a:spcBef>
                <a:spcAft>
                  <a:spcPct val="0"/>
                </a:spcAft>
                <a:buNone/>
              </a:pPr>
              <a:t>Q4</a:t>
            </a:fld>
            <a:endParaRPr lang="en-GB" sz="1400" b="1"/>
          </a:p>
        </p:txBody>
      </p:sp>
      <p:sp>
        <p:nvSpPr>
          <p:cNvPr id="2430" name="Text Placeholder 2">
            <a:extLst>
              <a:ext uri="{FF2B5EF4-FFF2-40B4-BE49-F238E27FC236}">
                <a16:creationId xmlns:a16="http://schemas.microsoft.com/office/drawing/2014/main" id="{3F8C0E83-3E20-54D3-5E91-D1178545119C}"/>
              </a:ext>
            </a:extLst>
          </p:cNvPr>
          <p:cNvSpPr>
            <a:spLocks noGrp="1"/>
          </p:cNvSpPr>
          <p:nvPr>
            <p:custDataLst>
              <p:tags r:id="rId12"/>
            </p:custDataLst>
          </p:nvPr>
        </p:nvSpPr>
        <p:spPr bwMode="auto">
          <a:xfrm>
            <a:off x="6084889" y="1847850"/>
            <a:ext cx="62706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346125D-6788-43B1-9733-71BC4D51B0E0}" type="datetime'''''''''''''''''''Q''''''''''''''''''''''1'''''''''''">
              <a:rPr lang="en-GB" altLang="en-US" sz="1400" b="1" smtClean="0"/>
              <a:pPr marL="0" lvl="0" indent="0" algn="ctr">
                <a:spcBef>
                  <a:spcPct val="0"/>
                </a:spcBef>
                <a:spcAft>
                  <a:spcPct val="0"/>
                </a:spcAft>
                <a:buNone/>
              </a:pPr>
              <a:t>Q1</a:t>
            </a:fld>
            <a:endParaRPr lang="en-GB" sz="1400" b="1"/>
          </a:p>
        </p:txBody>
      </p:sp>
      <p:sp>
        <p:nvSpPr>
          <p:cNvPr id="2431" name="Text Placeholder 2">
            <a:extLst>
              <a:ext uri="{FF2B5EF4-FFF2-40B4-BE49-F238E27FC236}">
                <a16:creationId xmlns:a16="http://schemas.microsoft.com/office/drawing/2014/main" id="{FBD5D239-A95E-822A-65E0-9794B24092CC}"/>
              </a:ext>
            </a:extLst>
          </p:cNvPr>
          <p:cNvSpPr>
            <a:spLocks noGrp="1"/>
          </p:cNvSpPr>
          <p:nvPr>
            <p:custDataLst>
              <p:tags r:id="rId13"/>
            </p:custDataLst>
          </p:nvPr>
        </p:nvSpPr>
        <p:spPr bwMode="auto">
          <a:xfrm>
            <a:off x="6711950" y="1847850"/>
            <a:ext cx="6365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D21623F-68F3-4139-ABEC-9B9E65CB3101}" type="datetime'''''''''''''''''''Q''''''''''''''''''''2'''''''''''''''''''">
              <a:rPr lang="en-GB" altLang="en-US" sz="1400" b="1" smtClean="0"/>
              <a:pPr marL="0" lvl="0" indent="0" algn="ctr">
                <a:spcBef>
                  <a:spcPct val="0"/>
                </a:spcBef>
                <a:spcAft>
                  <a:spcPct val="0"/>
                </a:spcAft>
                <a:buNone/>
              </a:pPr>
              <a:t>Q2</a:t>
            </a:fld>
            <a:endParaRPr lang="en-GB" sz="1400" b="1"/>
          </a:p>
        </p:txBody>
      </p:sp>
      <p:sp>
        <p:nvSpPr>
          <p:cNvPr id="2432" name="Text Placeholder 2">
            <a:extLst>
              <a:ext uri="{FF2B5EF4-FFF2-40B4-BE49-F238E27FC236}">
                <a16:creationId xmlns:a16="http://schemas.microsoft.com/office/drawing/2014/main" id="{BFA79AC4-8646-7AB0-8F7B-807BFC538716}"/>
              </a:ext>
            </a:extLst>
          </p:cNvPr>
          <p:cNvSpPr>
            <a:spLocks noGrp="1"/>
          </p:cNvSpPr>
          <p:nvPr>
            <p:custDataLst>
              <p:tags r:id="rId14"/>
            </p:custDataLst>
          </p:nvPr>
        </p:nvSpPr>
        <p:spPr bwMode="auto">
          <a:xfrm>
            <a:off x="7348538" y="1847850"/>
            <a:ext cx="6413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855EFAB-EC96-4779-8D8E-297495B64659}" type="datetime'''''''''''''''''''''''''Q''''''''3'''''''''''''">
              <a:rPr lang="en-GB" altLang="en-US" sz="1400" b="1" smtClean="0"/>
              <a:pPr marL="0" lvl="0" indent="0" algn="ctr">
                <a:spcBef>
                  <a:spcPct val="0"/>
                </a:spcBef>
                <a:spcAft>
                  <a:spcPct val="0"/>
                </a:spcAft>
                <a:buNone/>
              </a:pPr>
              <a:t>Q3</a:t>
            </a:fld>
            <a:endParaRPr lang="en-GB" sz="1400" b="1"/>
          </a:p>
        </p:txBody>
      </p:sp>
      <p:sp>
        <p:nvSpPr>
          <p:cNvPr id="2433" name="Text Placeholder 2">
            <a:extLst>
              <a:ext uri="{FF2B5EF4-FFF2-40B4-BE49-F238E27FC236}">
                <a16:creationId xmlns:a16="http://schemas.microsoft.com/office/drawing/2014/main" id="{654184B6-4588-3C9F-8A5D-204EA29254BB}"/>
              </a:ext>
            </a:extLst>
          </p:cNvPr>
          <p:cNvSpPr>
            <a:spLocks noGrp="1"/>
          </p:cNvSpPr>
          <p:nvPr>
            <p:custDataLst>
              <p:tags r:id="rId15"/>
            </p:custDataLst>
          </p:nvPr>
        </p:nvSpPr>
        <p:spPr bwMode="auto">
          <a:xfrm>
            <a:off x="7989888" y="1847850"/>
            <a:ext cx="642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6909247-4A8A-4DAD-92BC-9824931C66ED}" type="datetime'''''''''''''''''''''''''''''Q''''''''''''''''4'''''''''''''">
              <a:rPr lang="en-GB" altLang="en-US" sz="1400" b="1" smtClean="0"/>
              <a:pPr marL="0" lvl="0" indent="0" algn="ctr">
                <a:spcBef>
                  <a:spcPct val="0"/>
                </a:spcBef>
                <a:spcAft>
                  <a:spcPct val="0"/>
                </a:spcAft>
                <a:buNone/>
              </a:pPr>
              <a:t>Q4</a:t>
            </a:fld>
            <a:endParaRPr lang="en-GB" sz="1400" b="1"/>
          </a:p>
        </p:txBody>
      </p:sp>
      <p:sp>
        <p:nvSpPr>
          <p:cNvPr id="2508" name="Text Placeholder 2">
            <a:extLst>
              <a:ext uri="{FF2B5EF4-FFF2-40B4-BE49-F238E27FC236}">
                <a16:creationId xmlns:a16="http://schemas.microsoft.com/office/drawing/2014/main" id="{F0B7ED59-FBA3-83E4-AC6A-52E625CA4A38}"/>
              </a:ext>
            </a:extLst>
          </p:cNvPr>
          <p:cNvSpPr>
            <a:spLocks noGrp="1"/>
          </p:cNvSpPr>
          <p:nvPr>
            <p:custDataLst>
              <p:tags r:id="rId16"/>
            </p:custDataLst>
          </p:nvPr>
        </p:nvSpPr>
        <p:spPr bwMode="auto">
          <a:xfrm>
            <a:off x="8632825" y="1847850"/>
            <a:ext cx="6286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24A85E3A-A683-4CE8-B1DC-D6C2AC304623}" type="datetime'''''''''''''''''''''''''''''''Q''''''1'''''''''''''''''''">
              <a:rPr lang="en-GB" altLang="en-US" sz="1400" b="1" smtClean="0"/>
              <a:pPr marL="0" lvl="0" indent="0" algn="ctr">
                <a:spcBef>
                  <a:spcPct val="0"/>
                </a:spcBef>
                <a:spcAft>
                  <a:spcPct val="0"/>
                </a:spcAft>
                <a:buNone/>
              </a:pPr>
              <a:t>Q1</a:t>
            </a:fld>
            <a:endParaRPr lang="en-GB" sz="1400" b="1"/>
          </a:p>
        </p:txBody>
      </p:sp>
      <p:sp>
        <p:nvSpPr>
          <p:cNvPr id="2510" name="Text Placeholder 2">
            <a:extLst>
              <a:ext uri="{FF2B5EF4-FFF2-40B4-BE49-F238E27FC236}">
                <a16:creationId xmlns:a16="http://schemas.microsoft.com/office/drawing/2014/main" id="{551A51DA-E055-38AB-639C-E1C2642825B3}"/>
              </a:ext>
            </a:extLst>
          </p:cNvPr>
          <p:cNvSpPr>
            <a:spLocks noGrp="1"/>
          </p:cNvSpPr>
          <p:nvPr>
            <p:custDataLst>
              <p:tags r:id="rId17"/>
            </p:custDataLst>
          </p:nvPr>
        </p:nvSpPr>
        <p:spPr bwMode="auto">
          <a:xfrm>
            <a:off x="9261474" y="1847850"/>
            <a:ext cx="6350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95DF578-1E66-4440-A293-31EA951DC289}" type="datetime'''''''''''''''''Q''''''''''''''''''''2'''''''">
              <a:rPr lang="en-GB" altLang="en-US" sz="1400" b="1" smtClean="0"/>
              <a:pPr marL="0" lvl="0" indent="0" algn="ctr">
                <a:spcBef>
                  <a:spcPct val="0"/>
                </a:spcBef>
                <a:spcAft>
                  <a:spcPct val="0"/>
                </a:spcAft>
                <a:buNone/>
              </a:pPr>
              <a:t>Q2</a:t>
            </a:fld>
            <a:endParaRPr lang="en-GB" sz="1400" b="1"/>
          </a:p>
        </p:txBody>
      </p:sp>
      <p:sp>
        <p:nvSpPr>
          <p:cNvPr id="2511" name="Text Placeholder 2">
            <a:extLst>
              <a:ext uri="{FF2B5EF4-FFF2-40B4-BE49-F238E27FC236}">
                <a16:creationId xmlns:a16="http://schemas.microsoft.com/office/drawing/2014/main" id="{50B6F1D3-1ADE-2F68-77F3-E9828408F07C}"/>
              </a:ext>
            </a:extLst>
          </p:cNvPr>
          <p:cNvSpPr>
            <a:spLocks noGrp="1"/>
          </p:cNvSpPr>
          <p:nvPr>
            <p:custDataLst>
              <p:tags r:id="rId18"/>
            </p:custDataLst>
          </p:nvPr>
        </p:nvSpPr>
        <p:spPr bwMode="auto">
          <a:xfrm>
            <a:off x="9896475" y="1847850"/>
            <a:ext cx="6413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662A84C1-277F-4BC0-B910-3032FD164D53}" type="datetime'''''Q''''''''''''''''''''''''''''''''''3'''">
              <a:rPr lang="en-GB" altLang="en-US" sz="1400" b="1" smtClean="0"/>
              <a:pPr marL="0" lvl="0" indent="0" algn="ctr">
                <a:spcBef>
                  <a:spcPct val="0"/>
                </a:spcBef>
                <a:spcAft>
                  <a:spcPct val="0"/>
                </a:spcAft>
                <a:buNone/>
              </a:pPr>
              <a:t>Q3</a:t>
            </a:fld>
            <a:endParaRPr lang="en-GB" sz="1400" b="1"/>
          </a:p>
        </p:txBody>
      </p:sp>
      <p:sp>
        <p:nvSpPr>
          <p:cNvPr id="2512" name="Text Placeholder 2">
            <a:extLst>
              <a:ext uri="{FF2B5EF4-FFF2-40B4-BE49-F238E27FC236}">
                <a16:creationId xmlns:a16="http://schemas.microsoft.com/office/drawing/2014/main" id="{859927D8-8FF3-F6A4-EC46-9A70412DBD77}"/>
              </a:ext>
            </a:extLst>
          </p:cNvPr>
          <p:cNvSpPr>
            <a:spLocks noGrp="1"/>
          </p:cNvSpPr>
          <p:nvPr>
            <p:custDataLst>
              <p:tags r:id="rId19"/>
            </p:custDataLst>
          </p:nvPr>
        </p:nvSpPr>
        <p:spPr bwMode="auto">
          <a:xfrm>
            <a:off x="10537825" y="1847850"/>
            <a:ext cx="6429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F2F9755-9678-4A69-8DB5-5A9B31ABA28D}" type="datetime'''''''''''''''''''''''Q''4'''''''''''''''''''''''''''''''''">
              <a:rPr lang="en-GB" altLang="en-US" sz="1400" b="1" smtClean="0"/>
              <a:pPr marL="0" lvl="0" indent="0" algn="ctr">
                <a:spcBef>
                  <a:spcPct val="0"/>
                </a:spcBef>
                <a:spcAft>
                  <a:spcPct val="0"/>
                </a:spcAft>
                <a:buNone/>
              </a:pPr>
              <a:t>Q4</a:t>
            </a:fld>
            <a:endParaRPr lang="en-GB" sz="1400" b="1"/>
          </a:p>
        </p:txBody>
      </p:sp>
      <p:cxnSp>
        <p:nvCxnSpPr>
          <p:cNvPr id="2441" name="Straight Connector 2440">
            <a:extLst>
              <a:ext uri="{FF2B5EF4-FFF2-40B4-BE49-F238E27FC236}">
                <a16:creationId xmlns:a16="http://schemas.microsoft.com/office/drawing/2014/main" id="{D2E72D12-BA0B-7388-99CB-F63AA50E29CC}"/>
              </a:ext>
            </a:extLst>
          </p:cNvPr>
          <p:cNvCxnSpPr/>
          <p:nvPr>
            <p:custDataLst>
              <p:tags r:id="rId20"/>
            </p:custDataLst>
          </p:nvPr>
        </p:nvCxnSpPr>
        <p:spPr bwMode="auto">
          <a:xfrm>
            <a:off x="6084888" y="2087563"/>
            <a:ext cx="0" cy="416560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0" name="Straight Connector 2439">
            <a:extLst>
              <a:ext uri="{FF2B5EF4-FFF2-40B4-BE49-F238E27FC236}">
                <a16:creationId xmlns:a16="http://schemas.microsoft.com/office/drawing/2014/main" id="{05A7EA2F-409E-8218-45DA-7CB291390EB4}"/>
              </a:ext>
            </a:extLst>
          </p:cNvPr>
          <p:cNvCxnSpPr/>
          <p:nvPr>
            <p:custDataLst>
              <p:tags r:id="rId21"/>
            </p:custDataLst>
          </p:nvPr>
        </p:nvCxnSpPr>
        <p:spPr bwMode="auto">
          <a:xfrm>
            <a:off x="3535363" y="2087563"/>
            <a:ext cx="0" cy="416560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9" name="Straight Connector 2048">
            <a:extLst>
              <a:ext uri="{FF2B5EF4-FFF2-40B4-BE49-F238E27FC236}">
                <a16:creationId xmlns:a16="http://schemas.microsoft.com/office/drawing/2014/main" id="{7501B65B-A39F-9FD9-9525-B252DFDF8175}"/>
              </a:ext>
            </a:extLst>
          </p:cNvPr>
          <p:cNvCxnSpPr/>
          <p:nvPr>
            <p:custDataLst>
              <p:tags r:id="rId22"/>
            </p:custDataLst>
          </p:nvPr>
        </p:nvCxnSpPr>
        <p:spPr bwMode="auto">
          <a:xfrm>
            <a:off x="1136650" y="2087563"/>
            <a:ext cx="0" cy="41656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48" name="Straight Connector 2047">
            <a:extLst>
              <a:ext uri="{FF2B5EF4-FFF2-40B4-BE49-F238E27FC236}">
                <a16:creationId xmlns:a16="http://schemas.microsoft.com/office/drawing/2014/main" id="{B5ABAF50-3D67-D032-15D8-5494C6998BC1}"/>
              </a:ext>
            </a:extLst>
          </p:cNvPr>
          <p:cNvCxnSpPr/>
          <p:nvPr>
            <p:custDataLst>
              <p:tags r:id="rId23"/>
            </p:custDataLst>
          </p:nvPr>
        </p:nvCxnSpPr>
        <p:spPr bwMode="auto">
          <a:xfrm>
            <a:off x="11180763" y="2087563"/>
            <a:ext cx="0" cy="41656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A98D05B-3AB2-0FF9-5EFD-4E628D2F8DEB}"/>
              </a:ext>
            </a:extLst>
          </p:cNvPr>
          <p:cNvCxnSpPr/>
          <p:nvPr>
            <p:custDataLst>
              <p:tags r:id="rId24"/>
            </p:custDataLst>
          </p:nvPr>
        </p:nvCxnSpPr>
        <p:spPr bwMode="auto">
          <a:xfrm>
            <a:off x="2405063" y="2087563"/>
            <a:ext cx="0" cy="416560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4" name="Straight Connector 2513">
            <a:extLst>
              <a:ext uri="{FF2B5EF4-FFF2-40B4-BE49-F238E27FC236}">
                <a16:creationId xmlns:a16="http://schemas.microsoft.com/office/drawing/2014/main" id="{910010FD-E3CC-0DF8-BAF9-345D588B6C10}"/>
              </a:ext>
            </a:extLst>
          </p:cNvPr>
          <p:cNvCxnSpPr/>
          <p:nvPr>
            <p:custDataLst>
              <p:tags r:id="rId25"/>
            </p:custDataLst>
          </p:nvPr>
        </p:nvCxnSpPr>
        <p:spPr bwMode="auto">
          <a:xfrm>
            <a:off x="8632825" y="2087563"/>
            <a:ext cx="0" cy="416560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1" name="Straight Connector 2450">
            <a:extLst>
              <a:ext uri="{FF2B5EF4-FFF2-40B4-BE49-F238E27FC236}">
                <a16:creationId xmlns:a16="http://schemas.microsoft.com/office/drawing/2014/main" id="{B0DF13C5-E436-00FF-79C4-862B6F2867C9}"/>
              </a:ext>
            </a:extLst>
          </p:cNvPr>
          <p:cNvCxnSpPr/>
          <p:nvPr>
            <p:custDataLst>
              <p:tags r:id="rId26"/>
            </p:custDataLst>
          </p:nvPr>
        </p:nvCxnSpPr>
        <p:spPr bwMode="auto">
          <a:xfrm>
            <a:off x="31099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2" name="Straight Connector 2451">
            <a:extLst>
              <a:ext uri="{FF2B5EF4-FFF2-40B4-BE49-F238E27FC236}">
                <a16:creationId xmlns:a16="http://schemas.microsoft.com/office/drawing/2014/main" id="{96C94443-9CE8-A934-7710-0060AB49B916}"/>
              </a:ext>
            </a:extLst>
          </p:cNvPr>
          <p:cNvCxnSpPr/>
          <p:nvPr>
            <p:custDataLst>
              <p:tags r:id="rId27"/>
            </p:custDataLst>
          </p:nvPr>
        </p:nvCxnSpPr>
        <p:spPr bwMode="auto">
          <a:xfrm>
            <a:off x="331946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3" name="Straight Connector 2452">
            <a:extLst>
              <a:ext uri="{FF2B5EF4-FFF2-40B4-BE49-F238E27FC236}">
                <a16:creationId xmlns:a16="http://schemas.microsoft.com/office/drawing/2014/main" id="{51562390-7FBB-5CDE-9AE8-587F807C507E}"/>
              </a:ext>
            </a:extLst>
          </p:cNvPr>
          <p:cNvCxnSpPr/>
          <p:nvPr>
            <p:custDataLst>
              <p:tags r:id="rId28"/>
            </p:custDataLst>
          </p:nvPr>
        </p:nvCxnSpPr>
        <p:spPr bwMode="auto">
          <a:xfrm>
            <a:off x="37528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4" name="Straight Connector 2453">
            <a:extLst>
              <a:ext uri="{FF2B5EF4-FFF2-40B4-BE49-F238E27FC236}">
                <a16:creationId xmlns:a16="http://schemas.microsoft.com/office/drawing/2014/main" id="{1A6DC632-C088-37B6-05C5-F2DA04C26935}"/>
              </a:ext>
            </a:extLst>
          </p:cNvPr>
          <p:cNvCxnSpPr/>
          <p:nvPr>
            <p:custDataLst>
              <p:tags r:id="rId29"/>
            </p:custDataLst>
          </p:nvPr>
        </p:nvCxnSpPr>
        <p:spPr bwMode="auto">
          <a:xfrm>
            <a:off x="39481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5" name="Straight Connector 2454">
            <a:extLst>
              <a:ext uri="{FF2B5EF4-FFF2-40B4-BE49-F238E27FC236}">
                <a16:creationId xmlns:a16="http://schemas.microsoft.com/office/drawing/2014/main" id="{1D8CE2EC-8EBE-0F1F-E612-18256813F4E5}"/>
              </a:ext>
            </a:extLst>
          </p:cNvPr>
          <p:cNvCxnSpPr/>
          <p:nvPr>
            <p:custDataLst>
              <p:tags r:id="rId30"/>
            </p:custDataLst>
          </p:nvPr>
        </p:nvCxnSpPr>
        <p:spPr bwMode="auto">
          <a:xfrm>
            <a:off x="437356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6" name="Straight Connector 2455">
            <a:extLst>
              <a:ext uri="{FF2B5EF4-FFF2-40B4-BE49-F238E27FC236}">
                <a16:creationId xmlns:a16="http://schemas.microsoft.com/office/drawing/2014/main" id="{62A3D094-8C25-7B2A-048D-C5B18A36E1FB}"/>
              </a:ext>
            </a:extLst>
          </p:cNvPr>
          <p:cNvCxnSpPr/>
          <p:nvPr>
            <p:custDataLst>
              <p:tags r:id="rId31"/>
            </p:custDataLst>
          </p:nvPr>
        </p:nvCxnSpPr>
        <p:spPr bwMode="auto">
          <a:xfrm>
            <a:off x="45910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7" name="Straight Connector 2456">
            <a:extLst>
              <a:ext uri="{FF2B5EF4-FFF2-40B4-BE49-F238E27FC236}">
                <a16:creationId xmlns:a16="http://schemas.microsoft.com/office/drawing/2014/main" id="{3D392E3D-81F3-E016-02FE-013F64040172}"/>
              </a:ext>
            </a:extLst>
          </p:cNvPr>
          <p:cNvCxnSpPr/>
          <p:nvPr>
            <p:custDataLst>
              <p:tags r:id="rId32"/>
            </p:custDataLst>
          </p:nvPr>
        </p:nvCxnSpPr>
        <p:spPr bwMode="auto">
          <a:xfrm>
            <a:off x="501650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8" name="Straight Connector 2457">
            <a:extLst>
              <a:ext uri="{FF2B5EF4-FFF2-40B4-BE49-F238E27FC236}">
                <a16:creationId xmlns:a16="http://schemas.microsoft.com/office/drawing/2014/main" id="{6F614F1B-84B7-8FD2-F785-B28ACDF1B238}"/>
              </a:ext>
            </a:extLst>
          </p:cNvPr>
          <p:cNvCxnSpPr/>
          <p:nvPr>
            <p:custDataLst>
              <p:tags r:id="rId33"/>
            </p:custDataLst>
          </p:nvPr>
        </p:nvCxnSpPr>
        <p:spPr bwMode="auto">
          <a:xfrm>
            <a:off x="523240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9" name="Straight Connector 2458">
            <a:extLst>
              <a:ext uri="{FF2B5EF4-FFF2-40B4-BE49-F238E27FC236}">
                <a16:creationId xmlns:a16="http://schemas.microsoft.com/office/drawing/2014/main" id="{6E08589B-9923-E6EC-E78A-934FE3E13718}"/>
              </a:ext>
            </a:extLst>
          </p:cNvPr>
          <p:cNvCxnSpPr/>
          <p:nvPr>
            <p:custDataLst>
              <p:tags r:id="rId34"/>
            </p:custDataLst>
          </p:nvPr>
        </p:nvCxnSpPr>
        <p:spPr bwMode="auto">
          <a:xfrm>
            <a:off x="56578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0" name="Straight Connector 2459">
            <a:extLst>
              <a:ext uri="{FF2B5EF4-FFF2-40B4-BE49-F238E27FC236}">
                <a16:creationId xmlns:a16="http://schemas.microsoft.com/office/drawing/2014/main" id="{12DE2DC4-BE02-CECF-20A8-80EDA7AE1F92}"/>
              </a:ext>
            </a:extLst>
          </p:cNvPr>
          <p:cNvCxnSpPr/>
          <p:nvPr>
            <p:custDataLst>
              <p:tags r:id="rId35"/>
            </p:custDataLst>
          </p:nvPr>
        </p:nvCxnSpPr>
        <p:spPr bwMode="auto">
          <a:xfrm>
            <a:off x="586740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1" name="Straight Connector 2460">
            <a:extLst>
              <a:ext uri="{FF2B5EF4-FFF2-40B4-BE49-F238E27FC236}">
                <a16:creationId xmlns:a16="http://schemas.microsoft.com/office/drawing/2014/main" id="{B0404F86-FD61-D46B-8603-5ECFAE14843A}"/>
              </a:ext>
            </a:extLst>
          </p:cNvPr>
          <p:cNvCxnSpPr/>
          <p:nvPr>
            <p:custDataLst>
              <p:tags r:id="rId36"/>
            </p:custDataLst>
          </p:nvPr>
        </p:nvCxnSpPr>
        <p:spPr bwMode="auto">
          <a:xfrm>
            <a:off x="630078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2" name="Straight Connector 2461">
            <a:extLst>
              <a:ext uri="{FF2B5EF4-FFF2-40B4-BE49-F238E27FC236}">
                <a16:creationId xmlns:a16="http://schemas.microsoft.com/office/drawing/2014/main" id="{6DCFABD1-F927-D43F-0097-00BA4329E15B}"/>
              </a:ext>
            </a:extLst>
          </p:cNvPr>
          <p:cNvCxnSpPr/>
          <p:nvPr>
            <p:custDataLst>
              <p:tags r:id="rId37"/>
            </p:custDataLst>
          </p:nvPr>
        </p:nvCxnSpPr>
        <p:spPr bwMode="auto">
          <a:xfrm>
            <a:off x="64960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3" name="Straight Connector 2462">
            <a:extLst>
              <a:ext uri="{FF2B5EF4-FFF2-40B4-BE49-F238E27FC236}">
                <a16:creationId xmlns:a16="http://schemas.microsoft.com/office/drawing/2014/main" id="{2A74022E-D54D-0EDB-267A-D74E31AB0726}"/>
              </a:ext>
            </a:extLst>
          </p:cNvPr>
          <p:cNvCxnSpPr/>
          <p:nvPr>
            <p:custDataLst>
              <p:tags r:id="rId38"/>
            </p:custDataLst>
          </p:nvPr>
        </p:nvCxnSpPr>
        <p:spPr bwMode="auto">
          <a:xfrm>
            <a:off x="692150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4" name="Straight Connector 2463">
            <a:extLst>
              <a:ext uri="{FF2B5EF4-FFF2-40B4-BE49-F238E27FC236}">
                <a16:creationId xmlns:a16="http://schemas.microsoft.com/office/drawing/2014/main" id="{12A4E19A-BC4C-0D36-36C6-75E50AFD81C2}"/>
              </a:ext>
            </a:extLst>
          </p:cNvPr>
          <p:cNvCxnSpPr/>
          <p:nvPr>
            <p:custDataLst>
              <p:tags r:id="rId39"/>
            </p:custDataLst>
          </p:nvPr>
        </p:nvCxnSpPr>
        <p:spPr bwMode="auto">
          <a:xfrm>
            <a:off x="713898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5" name="Straight Connector 2464">
            <a:extLst>
              <a:ext uri="{FF2B5EF4-FFF2-40B4-BE49-F238E27FC236}">
                <a16:creationId xmlns:a16="http://schemas.microsoft.com/office/drawing/2014/main" id="{C6FA0308-4447-7A0F-6083-297BC6A350FB}"/>
              </a:ext>
            </a:extLst>
          </p:cNvPr>
          <p:cNvCxnSpPr/>
          <p:nvPr>
            <p:custDataLst>
              <p:tags r:id="rId40"/>
            </p:custDataLst>
          </p:nvPr>
        </p:nvCxnSpPr>
        <p:spPr bwMode="auto">
          <a:xfrm>
            <a:off x="756443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6" name="Straight Connector 2465">
            <a:extLst>
              <a:ext uri="{FF2B5EF4-FFF2-40B4-BE49-F238E27FC236}">
                <a16:creationId xmlns:a16="http://schemas.microsoft.com/office/drawing/2014/main" id="{A593075D-A4AF-EDF9-BE10-07F7E7897C59}"/>
              </a:ext>
            </a:extLst>
          </p:cNvPr>
          <p:cNvCxnSpPr/>
          <p:nvPr>
            <p:custDataLst>
              <p:tags r:id="rId41"/>
            </p:custDataLst>
          </p:nvPr>
        </p:nvCxnSpPr>
        <p:spPr bwMode="auto">
          <a:xfrm>
            <a:off x="778033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7" name="Straight Connector 2466">
            <a:extLst>
              <a:ext uri="{FF2B5EF4-FFF2-40B4-BE49-F238E27FC236}">
                <a16:creationId xmlns:a16="http://schemas.microsoft.com/office/drawing/2014/main" id="{5F1548F0-8FD1-9E77-6126-A57C5FD8B294}"/>
              </a:ext>
            </a:extLst>
          </p:cNvPr>
          <p:cNvCxnSpPr/>
          <p:nvPr>
            <p:custDataLst>
              <p:tags r:id="rId42"/>
            </p:custDataLst>
          </p:nvPr>
        </p:nvCxnSpPr>
        <p:spPr bwMode="auto">
          <a:xfrm>
            <a:off x="820737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68" name="Straight Connector 2467">
            <a:extLst>
              <a:ext uri="{FF2B5EF4-FFF2-40B4-BE49-F238E27FC236}">
                <a16:creationId xmlns:a16="http://schemas.microsoft.com/office/drawing/2014/main" id="{05B59194-AFB3-529B-4E95-A14BFEF2B7B1}"/>
              </a:ext>
            </a:extLst>
          </p:cNvPr>
          <p:cNvCxnSpPr/>
          <p:nvPr>
            <p:custDataLst>
              <p:tags r:id="rId43"/>
            </p:custDataLst>
          </p:nvPr>
        </p:nvCxnSpPr>
        <p:spPr bwMode="auto">
          <a:xfrm>
            <a:off x="841533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8" name="Straight Connector 2517">
            <a:extLst>
              <a:ext uri="{FF2B5EF4-FFF2-40B4-BE49-F238E27FC236}">
                <a16:creationId xmlns:a16="http://schemas.microsoft.com/office/drawing/2014/main" id="{61320C1F-EE17-DA7C-CB5D-FEBD1EF4A926}"/>
              </a:ext>
            </a:extLst>
          </p:cNvPr>
          <p:cNvCxnSpPr/>
          <p:nvPr>
            <p:custDataLst>
              <p:tags r:id="rId44"/>
            </p:custDataLst>
          </p:nvPr>
        </p:nvCxnSpPr>
        <p:spPr bwMode="auto">
          <a:xfrm>
            <a:off x="884872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9" name="Straight Connector 2518">
            <a:extLst>
              <a:ext uri="{FF2B5EF4-FFF2-40B4-BE49-F238E27FC236}">
                <a16:creationId xmlns:a16="http://schemas.microsoft.com/office/drawing/2014/main" id="{FBB7EC9F-82FA-7E18-52C1-1682102C56B0}"/>
              </a:ext>
            </a:extLst>
          </p:cNvPr>
          <p:cNvCxnSpPr/>
          <p:nvPr>
            <p:custDataLst>
              <p:tags r:id="rId45"/>
            </p:custDataLst>
          </p:nvPr>
        </p:nvCxnSpPr>
        <p:spPr bwMode="auto">
          <a:xfrm>
            <a:off x="904398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5" name="Straight Connector 2514">
            <a:extLst>
              <a:ext uri="{FF2B5EF4-FFF2-40B4-BE49-F238E27FC236}">
                <a16:creationId xmlns:a16="http://schemas.microsoft.com/office/drawing/2014/main" id="{A6C41867-732C-BF42-905E-7E72D678AA54}"/>
              </a:ext>
            </a:extLst>
          </p:cNvPr>
          <p:cNvCxnSpPr/>
          <p:nvPr>
            <p:custDataLst>
              <p:tags r:id="rId46"/>
            </p:custDataLst>
          </p:nvPr>
        </p:nvCxnSpPr>
        <p:spPr bwMode="auto">
          <a:xfrm>
            <a:off x="926147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0" name="Straight Connector 2519">
            <a:extLst>
              <a:ext uri="{FF2B5EF4-FFF2-40B4-BE49-F238E27FC236}">
                <a16:creationId xmlns:a16="http://schemas.microsoft.com/office/drawing/2014/main" id="{D2C2BE3C-C47F-4858-42D5-457AB258C09B}"/>
              </a:ext>
            </a:extLst>
          </p:cNvPr>
          <p:cNvCxnSpPr/>
          <p:nvPr>
            <p:custDataLst>
              <p:tags r:id="rId47"/>
            </p:custDataLst>
          </p:nvPr>
        </p:nvCxnSpPr>
        <p:spPr bwMode="auto">
          <a:xfrm>
            <a:off x="947102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2" name="Straight Connector 2521">
            <a:extLst>
              <a:ext uri="{FF2B5EF4-FFF2-40B4-BE49-F238E27FC236}">
                <a16:creationId xmlns:a16="http://schemas.microsoft.com/office/drawing/2014/main" id="{AF74C7E6-4081-3383-03EE-EE126F39C311}"/>
              </a:ext>
            </a:extLst>
          </p:cNvPr>
          <p:cNvCxnSpPr/>
          <p:nvPr>
            <p:custDataLst>
              <p:tags r:id="rId48"/>
            </p:custDataLst>
          </p:nvPr>
        </p:nvCxnSpPr>
        <p:spPr bwMode="auto">
          <a:xfrm>
            <a:off x="1011237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3" name="Straight Connector 2522">
            <a:extLst>
              <a:ext uri="{FF2B5EF4-FFF2-40B4-BE49-F238E27FC236}">
                <a16:creationId xmlns:a16="http://schemas.microsoft.com/office/drawing/2014/main" id="{75B6BFA3-C415-2119-1076-76EFBEEBCC5F}"/>
              </a:ext>
            </a:extLst>
          </p:cNvPr>
          <p:cNvCxnSpPr/>
          <p:nvPr>
            <p:custDataLst>
              <p:tags r:id="rId49"/>
            </p:custDataLst>
          </p:nvPr>
        </p:nvCxnSpPr>
        <p:spPr bwMode="auto">
          <a:xfrm>
            <a:off x="1032827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4" name="Straight Connector 2523">
            <a:extLst>
              <a:ext uri="{FF2B5EF4-FFF2-40B4-BE49-F238E27FC236}">
                <a16:creationId xmlns:a16="http://schemas.microsoft.com/office/drawing/2014/main" id="{E2CD8FFC-B07D-CBEE-AC8C-F6FBDDC89373}"/>
              </a:ext>
            </a:extLst>
          </p:cNvPr>
          <p:cNvCxnSpPr/>
          <p:nvPr>
            <p:custDataLst>
              <p:tags r:id="rId50"/>
            </p:custDataLst>
          </p:nvPr>
        </p:nvCxnSpPr>
        <p:spPr bwMode="auto">
          <a:xfrm>
            <a:off x="107553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5" name="Straight Connector 2524">
            <a:extLst>
              <a:ext uri="{FF2B5EF4-FFF2-40B4-BE49-F238E27FC236}">
                <a16:creationId xmlns:a16="http://schemas.microsoft.com/office/drawing/2014/main" id="{5017AB53-6700-6B87-F745-27F46DD5EC36}"/>
              </a:ext>
            </a:extLst>
          </p:cNvPr>
          <p:cNvCxnSpPr/>
          <p:nvPr>
            <p:custDataLst>
              <p:tags r:id="rId51"/>
            </p:custDataLst>
          </p:nvPr>
        </p:nvCxnSpPr>
        <p:spPr bwMode="auto">
          <a:xfrm>
            <a:off x="1096486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21" name="Straight Connector 2520">
            <a:extLst>
              <a:ext uri="{FF2B5EF4-FFF2-40B4-BE49-F238E27FC236}">
                <a16:creationId xmlns:a16="http://schemas.microsoft.com/office/drawing/2014/main" id="{BFF79161-CE9F-278A-D8D9-75D9B4D64C83}"/>
              </a:ext>
            </a:extLst>
          </p:cNvPr>
          <p:cNvCxnSpPr/>
          <p:nvPr>
            <p:custDataLst>
              <p:tags r:id="rId52"/>
            </p:custDataLst>
          </p:nvPr>
        </p:nvCxnSpPr>
        <p:spPr bwMode="auto">
          <a:xfrm>
            <a:off x="968692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2" name="Straight Connector 2441">
            <a:extLst>
              <a:ext uri="{FF2B5EF4-FFF2-40B4-BE49-F238E27FC236}">
                <a16:creationId xmlns:a16="http://schemas.microsoft.com/office/drawing/2014/main" id="{69DC24CF-017F-A499-3748-1F0B41BF21C2}"/>
              </a:ext>
            </a:extLst>
          </p:cNvPr>
          <p:cNvCxnSpPr/>
          <p:nvPr>
            <p:custDataLst>
              <p:tags r:id="rId53"/>
            </p:custDataLst>
          </p:nvPr>
        </p:nvCxnSpPr>
        <p:spPr bwMode="auto">
          <a:xfrm>
            <a:off x="28940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3" name="Straight Connector 2442">
            <a:extLst>
              <a:ext uri="{FF2B5EF4-FFF2-40B4-BE49-F238E27FC236}">
                <a16:creationId xmlns:a16="http://schemas.microsoft.com/office/drawing/2014/main" id="{0ABA3545-B4FE-687E-6488-752CB378FE0C}"/>
              </a:ext>
            </a:extLst>
          </p:cNvPr>
          <p:cNvCxnSpPr/>
          <p:nvPr>
            <p:custDataLst>
              <p:tags r:id="rId54"/>
            </p:custDataLst>
          </p:nvPr>
        </p:nvCxnSpPr>
        <p:spPr bwMode="auto">
          <a:xfrm>
            <a:off x="41640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4" name="Straight Connector 2443">
            <a:extLst>
              <a:ext uri="{FF2B5EF4-FFF2-40B4-BE49-F238E27FC236}">
                <a16:creationId xmlns:a16="http://schemas.microsoft.com/office/drawing/2014/main" id="{4B35898E-2FE9-D524-3351-1EAB69FE50DA}"/>
              </a:ext>
            </a:extLst>
          </p:cNvPr>
          <p:cNvCxnSpPr/>
          <p:nvPr>
            <p:custDataLst>
              <p:tags r:id="rId55"/>
            </p:custDataLst>
          </p:nvPr>
        </p:nvCxnSpPr>
        <p:spPr bwMode="auto">
          <a:xfrm>
            <a:off x="479901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5" name="Straight Connector 2444">
            <a:extLst>
              <a:ext uri="{FF2B5EF4-FFF2-40B4-BE49-F238E27FC236}">
                <a16:creationId xmlns:a16="http://schemas.microsoft.com/office/drawing/2014/main" id="{52E52935-54D6-12D8-ABFC-401FD38B02F4}"/>
              </a:ext>
            </a:extLst>
          </p:cNvPr>
          <p:cNvCxnSpPr/>
          <p:nvPr>
            <p:custDataLst>
              <p:tags r:id="rId56"/>
            </p:custDataLst>
          </p:nvPr>
        </p:nvCxnSpPr>
        <p:spPr bwMode="auto">
          <a:xfrm>
            <a:off x="54419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6" name="Straight Connector 2445">
            <a:extLst>
              <a:ext uri="{FF2B5EF4-FFF2-40B4-BE49-F238E27FC236}">
                <a16:creationId xmlns:a16="http://schemas.microsoft.com/office/drawing/2014/main" id="{634E4CFD-3FAF-38AE-EFF3-DF90FB6C3557}"/>
              </a:ext>
            </a:extLst>
          </p:cNvPr>
          <p:cNvCxnSpPr/>
          <p:nvPr>
            <p:custDataLst>
              <p:tags r:id="rId57"/>
            </p:custDataLst>
          </p:nvPr>
        </p:nvCxnSpPr>
        <p:spPr bwMode="auto">
          <a:xfrm>
            <a:off x="6711950"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7" name="Straight Connector 2446">
            <a:extLst>
              <a:ext uri="{FF2B5EF4-FFF2-40B4-BE49-F238E27FC236}">
                <a16:creationId xmlns:a16="http://schemas.microsoft.com/office/drawing/2014/main" id="{88C2F74B-F751-7B8C-BAE4-9B48DB38D5A8}"/>
              </a:ext>
            </a:extLst>
          </p:cNvPr>
          <p:cNvCxnSpPr/>
          <p:nvPr>
            <p:custDataLst>
              <p:tags r:id="rId58"/>
            </p:custDataLst>
          </p:nvPr>
        </p:nvCxnSpPr>
        <p:spPr bwMode="auto">
          <a:xfrm>
            <a:off x="734853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8" name="Straight Connector 2447">
            <a:extLst>
              <a:ext uri="{FF2B5EF4-FFF2-40B4-BE49-F238E27FC236}">
                <a16:creationId xmlns:a16="http://schemas.microsoft.com/office/drawing/2014/main" id="{ECBCEA86-D307-2141-AF0F-E81B7A18D02E}"/>
              </a:ext>
            </a:extLst>
          </p:cNvPr>
          <p:cNvCxnSpPr/>
          <p:nvPr>
            <p:custDataLst>
              <p:tags r:id="rId59"/>
            </p:custDataLst>
          </p:nvPr>
        </p:nvCxnSpPr>
        <p:spPr bwMode="auto">
          <a:xfrm>
            <a:off x="7989888"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6" name="Straight Connector 2515">
            <a:extLst>
              <a:ext uri="{FF2B5EF4-FFF2-40B4-BE49-F238E27FC236}">
                <a16:creationId xmlns:a16="http://schemas.microsoft.com/office/drawing/2014/main" id="{4D24CEB8-D0CA-20BE-1C25-33D755849E19}"/>
              </a:ext>
            </a:extLst>
          </p:cNvPr>
          <p:cNvCxnSpPr/>
          <p:nvPr>
            <p:custDataLst>
              <p:tags r:id="rId60"/>
            </p:custDataLst>
          </p:nvPr>
        </p:nvCxnSpPr>
        <p:spPr bwMode="auto">
          <a:xfrm>
            <a:off x="989647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17" name="Straight Connector 2516">
            <a:extLst>
              <a:ext uri="{FF2B5EF4-FFF2-40B4-BE49-F238E27FC236}">
                <a16:creationId xmlns:a16="http://schemas.microsoft.com/office/drawing/2014/main" id="{A537FCBF-0262-033D-B680-811496F9BA63}"/>
              </a:ext>
            </a:extLst>
          </p:cNvPr>
          <p:cNvCxnSpPr/>
          <p:nvPr>
            <p:custDataLst>
              <p:tags r:id="rId61"/>
            </p:custDataLst>
          </p:nvPr>
        </p:nvCxnSpPr>
        <p:spPr bwMode="auto">
          <a:xfrm>
            <a:off x="10537825"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49" name="Straight Connector 2448">
            <a:extLst>
              <a:ext uri="{FF2B5EF4-FFF2-40B4-BE49-F238E27FC236}">
                <a16:creationId xmlns:a16="http://schemas.microsoft.com/office/drawing/2014/main" id="{BF89DEA2-E857-4FB5-F3DD-468A1DAEC539}"/>
              </a:ext>
            </a:extLst>
          </p:cNvPr>
          <p:cNvCxnSpPr/>
          <p:nvPr>
            <p:custDataLst>
              <p:tags r:id="rId62"/>
            </p:custDataLst>
          </p:nvPr>
        </p:nvCxnSpPr>
        <p:spPr bwMode="auto">
          <a:xfrm>
            <a:off x="246856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50" name="Straight Connector 2449">
            <a:extLst>
              <a:ext uri="{FF2B5EF4-FFF2-40B4-BE49-F238E27FC236}">
                <a16:creationId xmlns:a16="http://schemas.microsoft.com/office/drawing/2014/main" id="{1255E837-71B5-C478-3BA8-72D7BEF5F1B8}"/>
              </a:ext>
            </a:extLst>
          </p:cNvPr>
          <p:cNvCxnSpPr/>
          <p:nvPr>
            <p:custDataLst>
              <p:tags r:id="rId63"/>
            </p:custDataLst>
          </p:nvPr>
        </p:nvCxnSpPr>
        <p:spPr bwMode="auto">
          <a:xfrm>
            <a:off x="2684463" y="2087563"/>
            <a:ext cx="0" cy="4165600"/>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690EE08-01B0-E2A1-A434-9D053DFBC9DB}"/>
              </a:ext>
            </a:extLst>
          </p:cNvPr>
          <p:cNvCxnSpPr/>
          <p:nvPr>
            <p:custDataLst>
              <p:tags r:id="rId64"/>
            </p:custDataLst>
          </p:nvPr>
        </p:nvCxnSpPr>
        <p:spPr bwMode="auto">
          <a:xfrm>
            <a:off x="1136651" y="4073525"/>
            <a:ext cx="10044113"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3" name="Straight Connector 2052">
            <a:extLst>
              <a:ext uri="{FF2B5EF4-FFF2-40B4-BE49-F238E27FC236}">
                <a16:creationId xmlns:a16="http://schemas.microsoft.com/office/drawing/2014/main" id="{E10D4ECE-2340-72C5-6D96-DA7CF5AEB65B}"/>
              </a:ext>
            </a:extLst>
          </p:cNvPr>
          <p:cNvCxnSpPr/>
          <p:nvPr>
            <p:custDataLst>
              <p:tags r:id="rId65"/>
            </p:custDataLst>
          </p:nvPr>
        </p:nvCxnSpPr>
        <p:spPr bwMode="auto">
          <a:xfrm>
            <a:off x="1136651" y="6253163"/>
            <a:ext cx="1004411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51" name="Straight Connector 2050">
            <a:extLst>
              <a:ext uri="{FF2B5EF4-FFF2-40B4-BE49-F238E27FC236}">
                <a16:creationId xmlns:a16="http://schemas.microsoft.com/office/drawing/2014/main" id="{8FBF21B3-3954-EEF7-FA08-0A70EEED094A}"/>
              </a:ext>
            </a:extLst>
          </p:cNvPr>
          <p:cNvCxnSpPr/>
          <p:nvPr>
            <p:custDataLst>
              <p:tags r:id="rId66"/>
            </p:custDataLst>
          </p:nvPr>
        </p:nvCxnSpPr>
        <p:spPr bwMode="auto">
          <a:xfrm>
            <a:off x="1136651" y="2087563"/>
            <a:ext cx="1004411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37" name="Arrow: Right 2436">
            <a:extLst>
              <a:ext uri="{FF2B5EF4-FFF2-40B4-BE49-F238E27FC236}">
                <a16:creationId xmlns:a16="http://schemas.microsoft.com/office/drawing/2014/main" id="{C5F5D643-91B8-317C-2104-F4AFA15C879E}"/>
              </a:ext>
            </a:extLst>
          </p:cNvPr>
          <p:cNvSpPr/>
          <p:nvPr>
            <p:custDataLst>
              <p:tags r:id="rId67"/>
            </p:custDataLst>
          </p:nvPr>
        </p:nvSpPr>
        <p:spPr bwMode="auto">
          <a:xfrm>
            <a:off x="2789238" y="2571750"/>
            <a:ext cx="850741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0" name="Arrow: Right 2489">
            <a:extLst>
              <a:ext uri="{FF2B5EF4-FFF2-40B4-BE49-F238E27FC236}">
                <a16:creationId xmlns:a16="http://schemas.microsoft.com/office/drawing/2014/main" id="{5EF600BB-78FA-9BBB-E6F1-EAAF70BA1CDE}"/>
              </a:ext>
            </a:extLst>
          </p:cNvPr>
          <p:cNvSpPr/>
          <p:nvPr>
            <p:custDataLst>
              <p:tags r:id="rId68"/>
            </p:custDataLst>
          </p:nvPr>
        </p:nvSpPr>
        <p:spPr bwMode="auto">
          <a:xfrm>
            <a:off x="4254499" y="3405188"/>
            <a:ext cx="704215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2" name="Arrow: Right 2481">
            <a:extLst>
              <a:ext uri="{FF2B5EF4-FFF2-40B4-BE49-F238E27FC236}">
                <a16:creationId xmlns:a16="http://schemas.microsoft.com/office/drawing/2014/main" id="{2CB05093-DAFB-3B16-A20E-EE46AC4364AE}"/>
              </a:ext>
            </a:extLst>
          </p:cNvPr>
          <p:cNvSpPr/>
          <p:nvPr>
            <p:custDataLst>
              <p:tags r:id="rId69"/>
            </p:custDataLst>
          </p:nvPr>
        </p:nvSpPr>
        <p:spPr bwMode="auto">
          <a:xfrm>
            <a:off x="5526088" y="5391150"/>
            <a:ext cx="57705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8" name="Arrow: Right 2437">
            <a:extLst>
              <a:ext uri="{FF2B5EF4-FFF2-40B4-BE49-F238E27FC236}">
                <a16:creationId xmlns:a16="http://schemas.microsoft.com/office/drawing/2014/main" id="{D0406D22-8D0D-DB1C-C8CC-1AAFCE7CF447}"/>
              </a:ext>
            </a:extLst>
          </p:cNvPr>
          <p:cNvSpPr/>
          <p:nvPr>
            <p:custDataLst>
              <p:tags r:id="rId70"/>
            </p:custDataLst>
          </p:nvPr>
        </p:nvSpPr>
        <p:spPr bwMode="auto">
          <a:xfrm>
            <a:off x="4164013" y="4557713"/>
            <a:ext cx="7132638"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Isosceles Triangle 20">
            <a:extLst>
              <a:ext uri="{FF2B5EF4-FFF2-40B4-BE49-F238E27FC236}">
                <a16:creationId xmlns:a16="http://schemas.microsoft.com/office/drawing/2014/main" id="{7A61CBEC-844A-7375-FCB9-5A3622D59507}"/>
              </a:ext>
            </a:extLst>
          </p:cNvPr>
          <p:cNvSpPr/>
          <p:nvPr>
            <p:custDataLst>
              <p:tags r:id="rId71"/>
            </p:custDataLst>
          </p:nvPr>
        </p:nvSpPr>
        <p:spPr bwMode="gray">
          <a:xfrm>
            <a:off x="7081838" y="25939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Isosceles Triangle 16">
            <a:extLst>
              <a:ext uri="{FF2B5EF4-FFF2-40B4-BE49-F238E27FC236}">
                <a16:creationId xmlns:a16="http://schemas.microsoft.com/office/drawing/2014/main" id="{E89544E2-6F1F-993F-C0B7-24A2DE2E714E}"/>
              </a:ext>
            </a:extLst>
          </p:cNvPr>
          <p:cNvSpPr/>
          <p:nvPr>
            <p:custDataLst>
              <p:tags r:id="rId72"/>
            </p:custDataLst>
          </p:nvPr>
        </p:nvSpPr>
        <p:spPr bwMode="gray">
          <a:xfrm>
            <a:off x="3890963" y="25939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Diamond 2503">
            <a:extLst>
              <a:ext uri="{FF2B5EF4-FFF2-40B4-BE49-F238E27FC236}">
                <a16:creationId xmlns:a16="http://schemas.microsoft.com/office/drawing/2014/main" id="{2C29D36A-DF5A-15EA-2F9B-25D71DD7DA92}"/>
              </a:ext>
            </a:extLst>
          </p:cNvPr>
          <p:cNvSpPr/>
          <p:nvPr>
            <p:custDataLst>
              <p:tags r:id="rId73"/>
            </p:custDataLst>
          </p:nvPr>
        </p:nvSpPr>
        <p:spPr bwMode="gray">
          <a:xfrm>
            <a:off x="10480675" y="5413375"/>
            <a:ext cx="114300" cy="1143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20B06919-5E5D-CEC2-6283-E107B2061291}"/>
              </a:ext>
            </a:extLst>
          </p:cNvPr>
          <p:cNvSpPr/>
          <p:nvPr>
            <p:custDataLst>
              <p:tags r:id="rId74"/>
            </p:custDataLst>
          </p:nvPr>
        </p:nvSpPr>
        <p:spPr bwMode="gray">
          <a:xfrm>
            <a:off x="3695700" y="25939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Isosceles Triangle 2500">
            <a:extLst>
              <a:ext uri="{FF2B5EF4-FFF2-40B4-BE49-F238E27FC236}">
                <a16:creationId xmlns:a16="http://schemas.microsoft.com/office/drawing/2014/main" id="{0CA5303B-D1FE-6AD3-0A56-A32E514FADAA}"/>
              </a:ext>
            </a:extLst>
          </p:cNvPr>
          <p:cNvSpPr/>
          <p:nvPr>
            <p:custDataLst>
              <p:tags r:id="rId75"/>
            </p:custDataLst>
          </p:nvPr>
        </p:nvSpPr>
        <p:spPr bwMode="gray">
          <a:xfrm>
            <a:off x="7291388" y="54133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Isosceles Triangle 2497">
            <a:extLst>
              <a:ext uri="{FF2B5EF4-FFF2-40B4-BE49-F238E27FC236}">
                <a16:creationId xmlns:a16="http://schemas.microsoft.com/office/drawing/2014/main" id="{8B19F22A-F9BE-4569-20FC-C7A754188978}"/>
              </a:ext>
            </a:extLst>
          </p:cNvPr>
          <p:cNvSpPr/>
          <p:nvPr>
            <p:custDataLst>
              <p:tags r:id="rId76"/>
            </p:custDataLst>
          </p:nvPr>
        </p:nvSpPr>
        <p:spPr bwMode="gray">
          <a:xfrm>
            <a:off x="9413875" y="34274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9" name="Isosceles Triangle 2438">
            <a:extLst>
              <a:ext uri="{FF2B5EF4-FFF2-40B4-BE49-F238E27FC236}">
                <a16:creationId xmlns:a16="http://schemas.microsoft.com/office/drawing/2014/main" id="{6684EFCA-88BD-95AC-243A-6BE4B6B2A5A2}"/>
              </a:ext>
            </a:extLst>
          </p:cNvPr>
          <p:cNvSpPr/>
          <p:nvPr>
            <p:custDataLst>
              <p:tags r:id="rId77"/>
            </p:custDataLst>
          </p:nvPr>
        </p:nvSpPr>
        <p:spPr bwMode="gray">
          <a:xfrm>
            <a:off x="8150225" y="4579938"/>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9" name="Oval 2488">
            <a:extLst>
              <a:ext uri="{FF2B5EF4-FFF2-40B4-BE49-F238E27FC236}">
                <a16:creationId xmlns:a16="http://schemas.microsoft.com/office/drawing/2014/main" id="{E55AB151-0696-0663-1969-6E1A13F39D13}"/>
              </a:ext>
            </a:extLst>
          </p:cNvPr>
          <p:cNvSpPr/>
          <p:nvPr>
            <p:custDataLst>
              <p:tags r:id="rId78"/>
            </p:custDataLst>
          </p:nvPr>
        </p:nvSpPr>
        <p:spPr bwMode="gray">
          <a:xfrm>
            <a:off x="2732088" y="259397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5" name="Oval 2484">
            <a:extLst>
              <a:ext uri="{FF2B5EF4-FFF2-40B4-BE49-F238E27FC236}">
                <a16:creationId xmlns:a16="http://schemas.microsoft.com/office/drawing/2014/main" id="{E08464DB-1C94-4DB8-54B1-0C56D6096CB5}"/>
              </a:ext>
            </a:extLst>
          </p:cNvPr>
          <p:cNvSpPr/>
          <p:nvPr>
            <p:custDataLst>
              <p:tags r:id="rId79"/>
            </p:custDataLst>
          </p:nvPr>
        </p:nvSpPr>
        <p:spPr bwMode="gray">
          <a:xfrm>
            <a:off x="5468938" y="541337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0" name="Oval 2479">
            <a:extLst>
              <a:ext uri="{FF2B5EF4-FFF2-40B4-BE49-F238E27FC236}">
                <a16:creationId xmlns:a16="http://schemas.microsoft.com/office/drawing/2014/main" id="{35C219AB-EC97-27E7-9D6F-2D4F7BE76364}"/>
              </a:ext>
            </a:extLst>
          </p:cNvPr>
          <p:cNvSpPr/>
          <p:nvPr>
            <p:custDataLst>
              <p:tags r:id="rId80"/>
            </p:custDataLst>
          </p:nvPr>
        </p:nvSpPr>
        <p:spPr bwMode="gray">
          <a:xfrm>
            <a:off x="4106863" y="4579938"/>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3" name="Oval 2492">
            <a:extLst>
              <a:ext uri="{FF2B5EF4-FFF2-40B4-BE49-F238E27FC236}">
                <a16:creationId xmlns:a16="http://schemas.microsoft.com/office/drawing/2014/main" id="{7F4BADD2-DE2B-D9F5-4B71-DC2BBFC98D48}"/>
              </a:ext>
            </a:extLst>
          </p:cNvPr>
          <p:cNvSpPr/>
          <p:nvPr>
            <p:custDataLst>
              <p:tags r:id="rId81"/>
            </p:custDataLst>
          </p:nvPr>
        </p:nvSpPr>
        <p:spPr bwMode="gray">
          <a:xfrm>
            <a:off x="4197350" y="34274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A3AC6A3A-81BC-CD90-4A02-81CCBFB2D23C}"/>
              </a:ext>
            </a:extLst>
          </p:cNvPr>
          <p:cNvCxnSpPr/>
          <p:nvPr>
            <p:custDataLst>
              <p:tags r:id="rId82"/>
            </p:custDataLst>
          </p:nvPr>
        </p:nvCxnSpPr>
        <p:spPr bwMode="auto">
          <a:xfrm flipH="1" flipV="1">
            <a:off x="3948113" y="2730500"/>
            <a:ext cx="520700" cy="650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8F42299-8995-CDD9-D394-CFD485CED57A}"/>
              </a:ext>
            </a:extLst>
          </p:cNvPr>
          <p:cNvCxnSpPr/>
          <p:nvPr>
            <p:custDataLst>
              <p:tags r:id="rId83"/>
            </p:custDataLst>
          </p:nvPr>
        </p:nvCxnSpPr>
        <p:spPr bwMode="auto">
          <a:xfrm flipV="1">
            <a:off x="2428875" y="2730500"/>
            <a:ext cx="360363" cy="650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67D943A-072E-66E5-0A73-D030A1FB823F}"/>
              </a:ext>
            </a:extLst>
          </p:cNvPr>
          <p:cNvCxnSpPr/>
          <p:nvPr>
            <p:custDataLst>
              <p:tags r:id="rId84"/>
            </p:custDataLst>
          </p:nvPr>
        </p:nvCxnSpPr>
        <p:spPr bwMode="auto">
          <a:xfrm flipV="1">
            <a:off x="3232150" y="2730500"/>
            <a:ext cx="520700" cy="6508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2">
            <a:extLst>
              <a:ext uri="{FF2B5EF4-FFF2-40B4-BE49-F238E27FC236}">
                <a16:creationId xmlns:a16="http://schemas.microsoft.com/office/drawing/2014/main" id="{4833D101-3AF0-4F06-90ED-B83615C36CE9}"/>
              </a:ext>
            </a:extLst>
          </p:cNvPr>
          <p:cNvSpPr>
            <a:spLocks noGrp="1"/>
          </p:cNvSpPr>
          <p:nvPr>
            <p:custDataLst>
              <p:tags r:id="rId85"/>
            </p:custDataLst>
          </p:nvPr>
        </p:nvSpPr>
        <p:spPr bwMode="auto">
          <a:xfrm>
            <a:off x="1208088" y="4554538"/>
            <a:ext cx="736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Patenting</a:t>
            </a:r>
            <a:endParaRPr lang="en-GB" sz="1400"/>
          </a:p>
        </p:txBody>
      </p:sp>
      <p:sp useBgFill="1">
        <p:nvSpPr>
          <p:cNvPr id="2496" name="Text Placeholder 2">
            <a:extLst>
              <a:ext uri="{FF2B5EF4-FFF2-40B4-BE49-F238E27FC236}">
                <a16:creationId xmlns:a16="http://schemas.microsoft.com/office/drawing/2014/main" id="{7AB4D533-70A0-A112-E184-632135F518BB}"/>
              </a:ext>
            </a:extLst>
          </p:cNvPr>
          <p:cNvSpPr>
            <a:spLocks noGrp="1"/>
          </p:cNvSpPr>
          <p:nvPr>
            <p:custDataLst>
              <p:tags r:id="rId86"/>
            </p:custDataLst>
          </p:nvPr>
        </p:nvSpPr>
        <p:spPr bwMode="auto">
          <a:xfrm>
            <a:off x="9028113" y="3563938"/>
            <a:ext cx="885825"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effectLst/>
              </a:rPr>
              <a:t>VC</a:t>
            </a:r>
          </a:p>
          <a:p>
            <a:pPr marL="0" lvl="0" indent="0" algn="ctr">
              <a:spcBef>
                <a:spcPct val="0"/>
              </a:spcBef>
              <a:spcAft>
                <a:spcPct val="0"/>
              </a:spcAft>
              <a:buNone/>
            </a:pPr>
            <a:r>
              <a:rPr lang="en-GB" altLang="en-US" sz="1400"/>
              <a:t>1-1.5 Mio.€</a:t>
            </a:r>
            <a:endParaRPr lang="en-GB" altLang="en-US" sz="1400">
              <a:effectLst/>
            </a:endParaRPr>
          </a:p>
        </p:txBody>
      </p:sp>
      <p:sp>
        <p:nvSpPr>
          <p:cNvPr id="2379" name="Text Placeholder 2">
            <a:extLst>
              <a:ext uri="{FF2B5EF4-FFF2-40B4-BE49-F238E27FC236}">
                <a16:creationId xmlns:a16="http://schemas.microsoft.com/office/drawing/2014/main" id="{ADC1396C-63DD-E60B-CF55-6453D3908F03}"/>
              </a:ext>
            </a:extLst>
          </p:cNvPr>
          <p:cNvSpPr>
            <a:spLocks noGrp="1"/>
          </p:cNvSpPr>
          <p:nvPr>
            <p:custDataLst>
              <p:tags r:id="rId87"/>
            </p:custDataLst>
          </p:nvPr>
        </p:nvSpPr>
        <p:spPr bwMode="auto">
          <a:xfrm>
            <a:off x="1208087" y="5387975"/>
            <a:ext cx="1125538" cy="384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Manufacturing</a:t>
            </a:r>
            <a:br>
              <a:rPr lang="en-GB" altLang="en-US" sz="1400"/>
            </a:br>
            <a:r>
              <a:rPr lang="en-GB" altLang="en-US" sz="1400"/>
              <a:t>(Outsourced)</a:t>
            </a:r>
          </a:p>
        </p:txBody>
      </p:sp>
      <p:sp useBgFill="1">
        <p:nvSpPr>
          <p:cNvPr id="2491" name="Text Placeholder 2">
            <a:extLst>
              <a:ext uri="{FF2B5EF4-FFF2-40B4-BE49-F238E27FC236}">
                <a16:creationId xmlns:a16="http://schemas.microsoft.com/office/drawing/2014/main" id="{D2A96DA5-BDF5-466A-7A1C-3B56FB497D26}"/>
              </a:ext>
            </a:extLst>
          </p:cNvPr>
          <p:cNvSpPr>
            <a:spLocks noGrp="1"/>
          </p:cNvSpPr>
          <p:nvPr>
            <p:custDataLst>
              <p:tags r:id="rId88"/>
            </p:custDataLst>
          </p:nvPr>
        </p:nvSpPr>
        <p:spPr bwMode="auto">
          <a:xfrm>
            <a:off x="3590925" y="3563938"/>
            <a:ext cx="1328738"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t>Angel Investment</a:t>
            </a:r>
            <a:br>
              <a:rPr lang="en-GB" altLang="en-US" sz="1400"/>
            </a:br>
            <a:r>
              <a:rPr lang="en-GB" altLang="en-US" sz="1400"/>
              <a:t>50-100k€</a:t>
            </a:r>
            <a:endParaRPr lang="en-GB" altLang="en-US" sz="1400">
              <a:effectLst/>
            </a:endParaRPr>
          </a:p>
        </p:txBody>
      </p:sp>
      <p:sp>
        <p:nvSpPr>
          <p:cNvPr id="3" name="Text Placeholder 2">
            <a:extLst>
              <a:ext uri="{FF2B5EF4-FFF2-40B4-BE49-F238E27FC236}">
                <a16:creationId xmlns:a16="http://schemas.microsoft.com/office/drawing/2014/main" id="{4833D101-3AF0-4F06-90ED-B83615C36CE9}"/>
              </a:ext>
            </a:extLst>
          </p:cNvPr>
          <p:cNvSpPr>
            <a:spLocks noGrp="1"/>
          </p:cNvSpPr>
          <p:nvPr>
            <p:custDataLst>
              <p:tags r:id="rId89"/>
            </p:custDataLst>
          </p:nvPr>
        </p:nvSpPr>
        <p:spPr bwMode="auto">
          <a:xfrm>
            <a:off x="1208087" y="2568575"/>
            <a:ext cx="9652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Non-Dilutive</a:t>
            </a:r>
            <a:endParaRPr lang="en-GB" sz="1400"/>
          </a:p>
        </p:txBody>
      </p:sp>
      <p:sp>
        <p:nvSpPr>
          <p:cNvPr id="13" name="Text Placeholder 2">
            <a:extLst>
              <a:ext uri="{FF2B5EF4-FFF2-40B4-BE49-F238E27FC236}">
                <a16:creationId xmlns:a16="http://schemas.microsoft.com/office/drawing/2014/main" id="{4833D101-3AF0-4F06-90ED-B83615C36CE9}"/>
              </a:ext>
            </a:extLst>
          </p:cNvPr>
          <p:cNvSpPr>
            <a:spLocks noGrp="1"/>
          </p:cNvSpPr>
          <p:nvPr>
            <p:custDataLst>
              <p:tags r:id="rId90"/>
            </p:custDataLst>
          </p:nvPr>
        </p:nvSpPr>
        <p:spPr bwMode="auto">
          <a:xfrm>
            <a:off x="1208088" y="1871663"/>
            <a:ext cx="5969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4216BA2C-24BE-4A97-8A18-6C61E0B267EA}" type="datetime'''''A''c''''''''''''''''''''tiv''''i''''t''y'''''">
              <a:rPr lang="en-GB" altLang="en-US" sz="1400" b="1" smtClean="0">
                <a:effectLst/>
              </a:rPr>
              <a:pPr marL="0" lvl="0" indent="0">
                <a:spcBef>
                  <a:spcPct val="0"/>
                </a:spcBef>
                <a:spcAft>
                  <a:spcPct val="0"/>
                </a:spcAft>
                <a:buNone/>
              </a:pPr>
              <a:t>Activity</a:t>
            </a:fld>
            <a:endParaRPr lang="en-GB" sz="1400" b="1"/>
          </a:p>
        </p:txBody>
      </p:sp>
      <p:sp useBgFill="1">
        <p:nvSpPr>
          <p:cNvPr id="19" name="Text Placeholder 2">
            <a:extLst>
              <a:ext uri="{FF2B5EF4-FFF2-40B4-BE49-F238E27FC236}">
                <a16:creationId xmlns:a16="http://schemas.microsoft.com/office/drawing/2014/main" id="{BCF51963-16B4-FC90-9DF8-6DAE5D9A81A0}"/>
              </a:ext>
            </a:extLst>
          </p:cNvPr>
          <p:cNvSpPr>
            <a:spLocks noGrp="1"/>
          </p:cNvSpPr>
          <p:nvPr>
            <p:custDataLst>
              <p:tags r:id="rId91"/>
            </p:custDataLst>
          </p:nvPr>
        </p:nvSpPr>
        <p:spPr bwMode="auto">
          <a:xfrm>
            <a:off x="6735763" y="2795588"/>
            <a:ext cx="806450"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a:t>Bank Loan</a:t>
            </a:r>
            <a:br>
              <a:rPr lang="en-GB" altLang="en-US" sz="1400"/>
            </a:br>
            <a:r>
              <a:rPr lang="en-GB" altLang="en-US" sz="1400"/>
              <a:t>200k€</a:t>
            </a:r>
            <a:endParaRPr lang="en-GB" altLang="en-US" sz="1400">
              <a:effectLst/>
            </a:endParaRPr>
          </a:p>
        </p:txBody>
      </p:sp>
      <p:sp useBgFill="1">
        <p:nvSpPr>
          <p:cNvPr id="2502" name="Text Placeholder 2">
            <a:extLst>
              <a:ext uri="{FF2B5EF4-FFF2-40B4-BE49-F238E27FC236}">
                <a16:creationId xmlns:a16="http://schemas.microsoft.com/office/drawing/2014/main" id="{AF0564EC-728F-4758-3C37-571E5B858CDD}"/>
              </a:ext>
            </a:extLst>
          </p:cNvPr>
          <p:cNvSpPr>
            <a:spLocks noGrp="1"/>
          </p:cNvSpPr>
          <p:nvPr>
            <p:custDataLst>
              <p:tags r:id="rId92"/>
            </p:custDataLst>
          </p:nvPr>
        </p:nvSpPr>
        <p:spPr bwMode="auto">
          <a:xfrm>
            <a:off x="9856788" y="5549900"/>
            <a:ext cx="13620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Series-Production</a:t>
            </a:r>
          </a:p>
        </p:txBody>
      </p:sp>
      <p:sp useBgFill="1">
        <p:nvSpPr>
          <p:cNvPr id="2499" name="Text Placeholder 2">
            <a:extLst>
              <a:ext uri="{FF2B5EF4-FFF2-40B4-BE49-F238E27FC236}">
                <a16:creationId xmlns:a16="http://schemas.microsoft.com/office/drawing/2014/main" id="{68C56C5C-632C-1D88-9408-A4051CEAE0FB}"/>
              </a:ext>
            </a:extLst>
          </p:cNvPr>
          <p:cNvSpPr>
            <a:spLocks noGrp="1"/>
          </p:cNvSpPr>
          <p:nvPr>
            <p:custDataLst>
              <p:tags r:id="rId93"/>
            </p:custDataLst>
          </p:nvPr>
        </p:nvSpPr>
        <p:spPr bwMode="auto">
          <a:xfrm>
            <a:off x="6959600" y="5549900"/>
            <a:ext cx="7778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Pre-Series</a:t>
            </a:r>
          </a:p>
        </p:txBody>
      </p:sp>
      <p:sp useBgFill="1">
        <p:nvSpPr>
          <p:cNvPr id="15" name="Text Placeholder 2">
            <a:extLst>
              <a:ext uri="{FF2B5EF4-FFF2-40B4-BE49-F238E27FC236}">
                <a16:creationId xmlns:a16="http://schemas.microsoft.com/office/drawing/2014/main" id="{BE83F569-6CB6-B6FC-2DEB-298D987A3B09}"/>
              </a:ext>
            </a:extLst>
          </p:cNvPr>
          <p:cNvSpPr>
            <a:spLocks noGrp="1"/>
          </p:cNvSpPr>
          <p:nvPr>
            <p:custDataLst>
              <p:tags r:id="rId94"/>
            </p:custDataLst>
          </p:nvPr>
        </p:nvSpPr>
        <p:spPr bwMode="auto">
          <a:xfrm>
            <a:off x="3848100" y="2795588"/>
            <a:ext cx="1241425"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a:effectLst/>
              </a:rPr>
              <a:t>0% Interest Loan</a:t>
            </a:r>
            <a:br>
              <a:rPr lang="en-GB" altLang="en-US" sz="1400">
                <a:effectLst/>
              </a:rPr>
            </a:br>
            <a:r>
              <a:rPr lang="en-GB" altLang="en-US" sz="1400">
                <a:effectLst/>
              </a:rPr>
              <a:t>200k€</a:t>
            </a:r>
          </a:p>
        </p:txBody>
      </p:sp>
      <p:sp useBgFill="1">
        <p:nvSpPr>
          <p:cNvPr id="22" name="Text Placeholder 2">
            <a:extLst>
              <a:ext uri="{FF2B5EF4-FFF2-40B4-BE49-F238E27FC236}">
                <a16:creationId xmlns:a16="http://schemas.microsoft.com/office/drawing/2014/main" id="{ED70A8CB-4848-018D-1419-295E173AF62A}"/>
              </a:ext>
            </a:extLst>
          </p:cNvPr>
          <p:cNvSpPr>
            <a:spLocks noGrp="1"/>
          </p:cNvSpPr>
          <p:nvPr>
            <p:custDataLst>
              <p:tags r:id="rId95"/>
            </p:custDataLst>
          </p:nvPr>
        </p:nvSpPr>
        <p:spPr bwMode="auto">
          <a:xfrm>
            <a:off x="2689225" y="2795588"/>
            <a:ext cx="1087438"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a:effectLst/>
              </a:rPr>
              <a:t>Pitch Contests</a:t>
            </a:r>
            <a:br>
              <a:rPr lang="en-GB" altLang="en-US" sz="1400">
                <a:effectLst/>
              </a:rPr>
            </a:br>
            <a:r>
              <a:rPr lang="en-GB" altLang="en-US" sz="1400">
                <a:effectLst/>
              </a:rPr>
              <a:t>~15k€</a:t>
            </a:r>
          </a:p>
        </p:txBody>
      </p:sp>
      <p:sp useBgFill="1">
        <p:nvSpPr>
          <p:cNvPr id="2487" name="Text Placeholder 2">
            <a:extLst>
              <a:ext uri="{FF2B5EF4-FFF2-40B4-BE49-F238E27FC236}">
                <a16:creationId xmlns:a16="http://schemas.microsoft.com/office/drawing/2014/main" id="{FDADD246-3CC8-9309-867D-4B9AAC9BA4BF}"/>
              </a:ext>
            </a:extLst>
          </p:cNvPr>
          <p:cNvSpPr>
            <a:spLocks noGrp="1"/>
          </p:cNvSpPr>
          <p:nvPr>
            <p:custDataLst>
              <p:tags r:id="rId96"/>
            </p:custDataLst>
          </p:nvPr>
        </p:nvSpPr>
        <p:spPr bwMode="auto">
          <a:xfrm>
            <a:off x="2239963" y="2795588"/>
            <a:ext cx="377825" cy="384175"/>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effectLst/>
              </a:rPr>
              <a:t>FFF</a:t>
            </a:r>
          </a:p>
          <a:p>
            <a:pPr marL="0" lvl="0" indent="0" algn="ctr">
              <a:spcBef>
                <a:spcPct val="0"/>
              </a:spcBef>
              <a:spcAft>
                <a:spcPct val="0"/>
              </a:spcAft>
              <a:buNone/>
            </a:pPr>
            <a:r>
              <a:rPr lang="en-GB" altLang="en-US" sz="1400"/>
              <a:t>20k€</a:t>
            </a:r>
            <a:endParaRPr lang="en-GB" altLang="en-US" sz="1400">
              <a:effectLst/>
            </a:endParaRPr>
          </a:p>
        </p:txBody>
      </p:sp>
      <p:sp useBgFill="1">
        <p:nvSpPr>
          <p:cNvPr id="2483" name="Text Placeholder 2">
            <a:extLst>
              <a:ext uri="{FF2B5EF4-FFF2-40B4-BE49-F238E27FC236}">
                <a16:creationId xmlns:a16="http://schemas.microsoft.com/office/drawing/2014/main" id="{5C431BEF-944D-F5BF-23F7-14A2BA5EB2B5}"/>
              </a:ext>
            </a:extLst>
          </p:cNvPr>
          <p:cNvSpPr>
            <a:spLocks noGrp="1"/>
          </p:cNvSpPr>
          <p:nvPr>
            <p:custDataLst>
              <p:tags r:id="rId97"/>
            </p:custDataLst>
          </p:nvPr>
        </p:nvSpPr>
        <p:spPr bwMode="auto">
          <a:xfrm>
            <a:off x="4867275" y="5549900"/>
            <a:ext cx="1319213"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Commercial MVP</a:t>
            </a:r>
          </a:p>
        </p:txBody>
      </p:sp>
      <p:sp useBgFill="1">
        <p:nvSpPr>
          <p:cNvPr id="2436" name="Text Placeholder 2">
            <a:extLst>
              <a:ext uri="{FF2B5EF4-FFF2-40B4-BE49-F238E27FC236}">
                <a16:creationId xmlns:a16="http://schemas.microsoft.com/office/drawing/2014/main" id="{4833D101-3AF0-4F06-90ED-B83615C36CE9}"/>
              </a:ext>
            </a:extLst>
          </p:cNvPr>
          <p:cNvSpPr>
            <a:spLocks noGrp="1"/>
          </p:cNvSpPr>
          <p:nvPr>
            <p:custDataLst>
              <p:tags r:id="rId98"/>
            </p:custDataLst>
          </p:nvPr>
        </p:nvSpPr>
        <p:spPr bwMode="auto">
          <a:xfrm>
            <a:off x="7545388" y="4716463"/>
            <a:ext cx="13239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Patent Publicised</a:t>
            </a:r>
          </a:p>
        </p:txBody>
      </p:sp>
      <p:sp>
        <p:nvSpPr>
          <p:cNvPr id="6" name="Text Placeholder 2">
            <a:extLst>
              <a:ext uri="{FF2B5EF4-FFF2-40B4-BE49-F238E27FC236}">
                <a16:creationId xmlns:a16="http://schemas.microsoft.com/office/drawing/2014/main" id="{4833D101-3AF0-4F06-90ED-B83615C36CE9}"/>
              </a:ext>
            </a:extLst>
          </p:cNvPr>
          <p:cNvSpPr>
            <a:spLocks noGrp="1"/>
          </p:cNvSpPr>
          <p:nvPr>
            <p:custDataLst>
              <p:tags r:id="rId99"/>
            </p:custDataLst>
          </p:nvPr>
        </p:nvSpPr>
        <p:spPr bwMode="auto">
          <a:xfrm>
            <a:off x="1208087" y="3402013"/>
            <a:ext cx="4762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Equity</a:t>
            </a:r>
            <a:endParaRPr lang="en-GB" sz="1400"/>
          </a:p>
        </p:txBody>
      </p:sp>
      <p:sp useBgFill="1">
        <p:nvSpPr>
          <p:cNvPr id="2478" name="Text Placeholder 2">
            <a:extLst>
              <a:ext uri="{FF2B5EF4-FFF2-40B4-BE49-F238E27FC236}">
                <a16:creationId xmlns:a16="http://schemas.microsoft.com/office/drawing/2014/main" id="{827F080F-E5B7-5259-C48D-3608DB3AA400}"/>
              </a:ext>
            </a:extLst>
          </p:cNvPr>
          <p:cNvSpPr>
            <a:spLocks noGrp="1"/>
          </p:cNvSpPr>
          <p:nvPr>
            <p:custDataLst>
              <p:tags r:id="rId100"/>
            </p:custDataLst>
          </p:nvPr>
        </p:nvSpPr>
        <p:spPr bwMode="auto">
          <a:xfrm>
            <a:off x="3705225" y="4716463"/>
            <a:ext cx="9175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Patent Fil</a:t>
            </a:r>
            <a:r>
              <a:rPr lang="en-GB" altLang="en-US" sz="1400"/>
              <a:t>ed</a:t>
            </a:r>
            <a:endParaRPr lang="en-GB" altLang="en-US" sz="1400">
              <a:effectLst/>
            </a:endParaRPr>
          </a:p>
        </p:txBody>
      </p:sp>
      <p:sp>
        <p:nvSpPr>
          <p:cNvPr id="2101" name="Text Placeholder 2">
            <a:extLst>
              <a:ext uri="{FF2B5EF4-FFF2-40B4-BE49-F238E27FC236}">
                <a16:creationId xmlns:a16="http://schemas.microsoft.com/office/drawing/2014/main" id="{4833D101-3AF0-4F06-90ED-B83615C36CE9}"/>
              </a:ext>
            </a:extLst>
          </p:cNvPr>
          <p:cNvSpPr>
            <a:spLocks noGrp="1"/>
          </p:cNvSpPr>
          <p:nvPr>
            <p:custDataLst>
              <p:tags r:id="rId101"/>
            </p:custDataLst>
          </p:nvPr>
        </p:nvSpPr>
        <p:spPr bwMode="auto">
          <a:xfrm>
            <a:off x="703263" y="2262189"/>
            <a:ext cx="433388" cy="190817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120650" tIns="0" rIns="12065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t>Investment</a:t>
            </a:r>
            <a:endParaRPr lang="en-US"/>
          </a:p>
        </p:txBody>
      </p:sp>
      <p:sp>
        <p:nvSpPr>
          <p:cNvPr id="2374" name="Text Placeholder 2">
            <a:extLst>
              <a:ext uri="{FF2B5EF4-FFF2-40B4-BE49-F238E27FC236}">
                <a16:creationId xmlns:a16="http://schemas.microsoft.com/office/drawing/2014/main" id="{DEF6FA99-4140-DA21-C824-9451F5B625F9}"/>
              </a:ext>
            </a:extLst>
          </p:cNvPr>
          <p:cNvSpPr>
            <a:spLocks noGrp="1"/>
          </p:cNvSpPr>
          <p:nvPr>
            <p:custDataLst>
              <p:tags r:id="rId102"/>
            </p:custDataLst>
          </p:nvPr>
        </p:nvSpPr>
        <p:spPr bwMode="auto">
          <a:xfrm>
            <a:off x="703263" y="4170362"/>
            <a:ext cx="433388" cy="20828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120650" tIns="0" rIns="12065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effectLst/>
              </a:rPr>
              <a:t>Product Development</a:t>
            </a:r>
            <a:endParaRPr lang="en-GB" sz="1400"/>
          </a:p>
        </p:txBody>
      </p:sp>
    </p:spTree>
    <p:extLst>
      <p:ext uri="{BB962C8B-B14F-4D97-AF65-F5344CB8AC3E}">
        <p14:creationId xmlns:p14="http://schemas.microsoft.com/office/powerpoint/2010/main" val="4074167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hink-cell data - do not delete" hidden="1">
            <a:extLst>
              <a:ext uri="{FF2B5EF4-FFF2-40B4-BE49-F238E27FC236}">
                <a16:creationId xmlns:a16="http://schemas.microsoft.com/office/drawing/2014/main" id="{27056818-D536-2541-0952-C7C7B3B54F4E}"/>
              </a:ext>
            </a:extLst>
          </p:cNvPr>
          <p:cNvGraphicFramePr>
            <a:graphicFrameLocks noChangeAspect="1"/>
          </p:cNvGraphicFramePr>
          <p:nvPr>
            <p:custDataLst>
              <p:tags r:id="rId1"/>
            </p:custDataLst>
            <p:extLst>
              <p:ext uri="{D42A27DB-BD31-4B8C-83A1-F6EECF244321}">
                <p14:modId xmlns:p14="http://schemas.microsoft.com/office/powerpoint/2010/main" val="19796602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3" imgW="484" imgH="486" progId="TCLayout.ActiveDocument.1">
                  <p:embed/>
                </p:oleObj>
              </mc:Choice>
              <mc:Fallback>
                <p:oleObj name="think-cell Slide" r:id="rId33" imgW="484" imgH="486" progId="TCLayout.ActiveDocument.1">
                  <p:embed/>
                  <p:pic>
                    <p:nvPicPr>
                      <p:cNvPr id="36" name="think-cell data - do not delete" hidden="1">
                        <a:extLst>
                          <a:ext uri="{FF2B5EF4-FFF2-40B4-BE49-F238E27FC236}">
                            <a16:creationId xmlns:a16="http://schemas.microsoft.com/office/drawing/2014/main" id="{27056818-D536-2541-0952-C7C7B3B54F4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graphicFrame>
        <p:nvGraphicFramePr>
          <p:cNvPr id="37" name="Chart 36">
            <a:extLst>
              <a:ext uri="{FF2B5EF4-FFF2-40B4-BE49-F238E27FC236}">
                <a16:creationId xmlns:a16="http://schemas.microsoft.com/office/drawing/2014/main" id="{7F443EB3-4ABC-796E-4AAA-A6E3B517D4F0}"/>
              </a:ext>
            </a:extLst>
          </p:cNvPr>
          <p:cNvGraphicFramePr/>
          <p:nvPr>
            <p:custDataLst>
              <p:tags r:id="rId2"/>
            </p:custDataLst>
            <p:extLst>
              <p:ext uri="{D42A27DB-BD31-4B8C-83A1-F6EECF244321}">
                <p14:modId xmlns:p14="http://schemas.microsoft.com/office/powerpoint/2010/main" val="2460124419"/>
              </p:ext>
            </p:extLst>
          </p:nvPr>
        </p:nvGraphicFramePr>
        <p:xfrm>
          <a:off x="1800225" y="1570038"/>
          <a:ext cx="9088438" cy="4256087"/>
        </p:xfrm>
        <a:graphic>
          <a:graphicData uri="http://schemas.openxmlformats.org/drawingml/2006/chart">
            <c:chart xmlns:c="http://schemas.openxmlformats.org/drawingml/2006/chart" xmlns:r="http://schemas.openxmlformats.org/officeDocument/2006/relationships" r:id="rId35"/>
          </a:graphicData>
        </a:graphic>
      </p:graphicFrame>
      <p:sp>
        <p:nvSpPr>
          <p:cNvPr id="1050" name="Text Placeholder 2">
            <a:extLst>
              <a:ext uri="{FF2B5EF4-FFF2-40B4-BE49-F238E27FC236}">
                <a16:creationId xmlns:a16="http://schemas.microsoft.com/office/drawing/2014/main" id="{4833D101-3AF0-4F06-90ED-B83615C36CE9}"/>
              </a:ext>
            </a:extLst>
          </p:cNvPr>
          <p:cNvSpPr>
            <a:spLocks noGrp="1"/>
          </p:cNvSpPr>
          <p:nvPr>
            <p:custDataLst>
              <p:tags r:id="rId3"/>
            </p:custDataLst>
          </p:nvPr>
        </p:nvSpPr>
        <p:spPr bwMode="gray">
          <a:xfrm>
            <a:off x="1031875" y="5529263"/>
            <a:ext cx="6746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DDAF2C0-FC8C-47C0-82FA-73F39A3C192B}" type="datetime'''''''-''''2''''0''''0''''''''''''''''''.00''''0'">
              <a:rPr lang="en-GB" altLang="en-US" sz="1400" smtClean="0"/>
              <a:pPr marL="0" lvl="0" indent="0" algn="r">
                <a:spcBef>
                  <a:spcPct val="0"/>
                </a:spcBef>
                <a:spcAft>
                  <a:spcPct val="0"/>
                </a:spcAft>
                <a:buNone/>
              </a:pPr>
              <a:t>-200.000</a:t>
            </a:fld>
            <a:endParaRPr lang="en-GB" sz="1400"/>
          </a:p>
        </p:txBody>
      </p:sp>
      <p:sp>
        <p:nvSpPr>
          <p:cNvPr id="740" name="Text Placeholder 2">
            <a:extLst>
              <a:ext uri="{FF2B5EF4-FFF2-40B4-BE49-F238E27FC236}">
                <a16:creationId xmlns:a16="http://schemas.microsoft.com/office/drawing/2014/main" id="{4833D101-3AF0-4F06-90ED-B83615C36CE9}"/>
              </a:ext>
            </a:extLst>
          </p:cNvPr>
          <p:cNvSpPr>
            <a:spLocks noGrp="1"/>
          </p:cNvSpPr>
          <p:nvPr>
            <p:custDataLst>
              <p:tags r:id="rId4"/>
            </p:custDataLst>
          </p:nvPr>
        </p:nvSpPr>
        <p:spPr bwMode="gray">
          <a:xfrm>
            <a:off x="1612900" y="5145088"/>
            <a:ext cx="9366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6B488263-7DBF-4E32-8702-08BA8CC396EC}" type="datetime'''''''''''''''''''''''''''''0'''''''''''">
              <a:rPr lang="en-GB" altLang="en-US" sz="1400" smtClean="0"/>
              <a:pPr marL="0" lvl="0" indent="0" algn="r">
                <a:spcBef>
                  <a:spcPct val="0"/>
                </a:spcBef>
                <a:spcAft>
                  <a:spcPct val="0"/>
                </a:spcAft>
                <a:buNone/>
              </a:pPr>
              <a:t>0</a:t>
            </a:fld>
            <a:endParaRPr lang="en-GB" sz="1400"/>
          </a:p>
        </p:txBody>
      </p:sp>
      <p:sp>
        <p:nvSpPr>
          <p:cNvPr id="1001" name="Text Placeholder 2">
            <a:extLst>
              <a:ext uri="{FF2B5EF4-FFF2-40B4-BE49-F238E27FC236}">
                <a16:creationId xmlns:a16="http://schemas.microsoft.com/office/drawing/2014/main" id="{4833D101-3AF0-4F06-90ED-B83615C36CE9}"/>
              </a:ext>
            </a:extLst>
          </p:cNvPr>
          <p:cNvSpPr>
            <a:spLocks noGrp="1"/>
          </p:cNvSpPr>
          <p:nvPr>
            <p:custDataLst>
              <p:tags r:id="rId5"/>
            </p:custDataLst>
          </p:nvPr>
        </p:nvSpPr>
        <p:spPr bwMode="gray">
          <a:xfrm>
            <a:off x="1108075" y="4760913"/>
            <a:ext cx="5984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8D98D9E1-F14A-453C-8668-D6A422C30A0D}" type="datetime'2''''''''''''''''''''''''00''''.''00''''0'''''''''''''">
              <a:rPr lang="en-GB" altLang="en-US" sz="1400" smtClean="0"/>
              <a:pPr marL="0" lvl="0" indent="0" algn="r">
                <a:spcBef>
                  <a:spcPct val="0"/>
                </a:spcBef>
                <a:spcAft>
                  <a:spcPct val="0"/>
                </a:spcAft>
                <a:buNone/>
              </a:pPr>
              <a:t>200.000</a:t>
            </a:fld>
            <a:endParaRPr lang="en-GB" sz="1400"/>
          </a:p>
        </p:txBody>
      </p:sp>
      <p:sp>
        <p:nvSpPr>
          <p:cNvPr id="952" name="Text Placeholder 2">
            <a:extLst>
              <a:ext uri="{FF2B5EF4-FFF2-40B4-BE49-F238E27FC236}">
                <a16:creationId xmlns:a16="http://schemas.microsoft.com/office/drawing/2014/main" id="{4833D101-3AF0-4F06-90ED-B83615C36CE9}"/>
              </a:ext>
            </a:extLst>
          </p:cNvPr>
          <p:cNvSpPr>
            <a:spLocks noGrp="1"/>
          </p:cNvSpPr>
          <p:nvPr>
            <p:custDataLst>
              <p:tags r:id="rId6"/>
            </p:custDataLst>
          </p:nvPr>
        </p:nvSpPr>
        <p:spPr bwMode="gray">
          <a:xfrm>
            <a:off x="1108075" y="4376738"/>
            <a:ext cx="5984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E749B05A-8ABC-45EE-82D5-DF9E6E6F5B78}" type="datetime'''''''''''''''''''''''''4''''''''0''''''0''.''''000'''''''">
              <a:rPr lang="en-GB" altLang="en-US" sz="1400" smtClean="0"/>
              <a:pPr marL="0" lvl="0" indent="0" algn="r">
                <a:spcBef>
                  <a:spcPct val="0"/>
                </a:spcBef>
                <a:spcAft>
                  <a:spcPct val="0"/>
                </a:spcAft>
                <a:buNone/>
              </a:pPr>
              <a:t>400.000</a:t>
            </a:fld>
            <a:endParaRPr lang="en-GB" sz="1400"/>
          </a:p>
        </p:txBody>
      </p:sp>
      <p:sp>
        <p:nvSpPr>
          <p:cNvPr id="954" name="Text Placeholder 2">
            <a:extLst>
              <a:ext uri="{FF2B5EF4-FFF2-40B4-BE49-F238E27FC236}">
                <a16:creationId xmlns:a16="http://schemas.microsoft.com/office/drawing/2014/main" id="{4833D101-3AF0-4F06-90ED-B83615C36CE9}"/>
              </a:ext>
            </a:extLst>
          </p:cNvPr>
          <p:cNvSpPr>
            <a:spLocks noGrp="1"/>
          </p:cNvSpPr>
          <p:nvPr>
            <p:custDataLst>
              <p:tags r:id="rId7"/>
            </p:custDataLst>
          </p:nvPr>
        </p:nvSpPr>
        <p:spPr bwMode="gray">
          <a:xfrm>
            <a:off x="1108075" y="3992563"/>
            <a:ext cx="5984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201F8D6-C2AB-413F-BC47-F1F7EBC9FFFA}" type="datetime'''''''6''''0''''''''''0''''''''''.00''''''''0'''''''''''''''''">
              <a:rPr lang="en-GB" altLang="en-US" sz="1400" smtClean="0"/>
              <a:pPr marL="0" lvl="0" indent="0" algn="r">
                <a:spcBef>
                  <a:spcPct val="0"/>
                </a:spcBef>
                <a:spcAft>
                  <a:spcPct val="0"/>
                </a:spcAft>
                <a:buNone/>
              </a:pPr>
              <a:t>600.000</a:t>
            </a:fld>
            <a:endParaRPr lang="en-GB" sz="1400"/>
          </a:p>
        </p:txBody>
      </p:sp>
      <p:sp>
        <p:nvSpPr>
          <p:cNvPr id="1003" name="Text Placeholder 2">
            <a:extLst>
              <a:ext uri="{FF2B5EF4-FFF2-40B4-BE49-F238E27FC236}">
                <a16:creationId xmlns:a16="http://schemas.microsoft.com/office/drawing/2014/main" id="{4833D101-3AF0-4F06-90ED-B83615C36CE9}"/>
              </a:ext>
            </a:extLst>
          </p:cNvPr>
          <p:cNvSpPr>
            <a:spLocks noGrp="1"/>
          </p:cNvSpPr>
          <p:nvPr>
            <p:custDataLst>
              <p:tags r:id="rId8"/>
            </p:custDataLst>
          </p:nvPr>
        </p:nvSpPr>
        <p:spPr bwMode="gray">
          <a:xfrm>
            <a:off x="1108075" y="3608388"/>
            <a:ext cx="5984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AC34753-3419-4062-B435-ED2C60CAB9B2}" type="datetime'''8''''''0''''''''''''''''''''''''0''.''''''''00''0'''">
              <a:rPr lang="en-GB" altLang="en-US" sz="1400" smtClean="0"/>
              <a:pPr marL="0" lvl="0" indent="0" algn="r">
                <a:spcBef>
                  <a:spcPct val="0"/>
                </a:spcBef>
                <a:spcAft>
                  <a:spcPct val="0"/>
                </a:spcAft>
                <a:buNone/>
              </a:pPr>
              <a:t>800.000</a:t>
            </a:fld>
            <a:endParaRPr lang="en-GB" sz="1400"/>
          </a:p>
        </p:txBody>
      </p:sp>
      <p:sp>
        <p:nvSpPr>
          <p:cNvPr id="1044" name="Text Placeholder 2">
            <a:extLst>
              <a:ext uri="{FF2B5EF4-FFF2-40B4-BE49-F238E27FC236}">
                <a16:creationId xmlns:a16="http://schemas.microsoft.com/office/drawing/2014/main" id="{4833D101-3AF0-4F06-90ED-B83615C36CE9}"/>
              </a:ext>
            </a:extLst>
          </p:cNvPr>
          <p:cNvSpPr>
            <a:spLocks noGrp="1"/>
          </p:cNvSpPr>
          <p:nvPr>
            <p:custDataLst>
              <p:tags r:id="rId9"/>
            </p:custDataLst>
          </p:nvPr>
        </p:nvSpPr>
        <p:spPr bwMode="gray">
          <a:xfrm>
            <a:off x="973138" y="3222625"/>
            <a:ext cx="7334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C2078BE-06AF-458B-92F6-9589AE08CE5A}" type="datetime'''''''''''''''''''''1.''''00''''0''''''.''0''0''''''0'''''''">
              <a:rPr lang="en-GB" altLang="en-US" sz="1400" smtClean="0"/>
              <a:pPr marL="0" lvl="0" indent="0" algn="r">
                <a:spcBef>
                  <a:spcPct val="0"/>
                </a:spcBef>
                <a:spcAft>
                  <a:spcPct val="0"/>
                </a:spcAft>
                <a:buNone/>
              </a:pPr>
              <a:t>1.000.000</a:t>
            </a:fld>
            <a:endParaRPr lang="en-GB" sz="1400"/>
          </a:p>
        </p:txBody>
      </p:sp>
      <p:sp>
        <p:nvSpPr>
          <p:cNvPr id="1046" name="Text Placeholder 2">
            <a:extLst>
              <a:ext uri="{FF2B5EF4-FFF2-40B4-BE49-F238E27FC236}">
                <a16:creationId xmlns:a16="http://schemas.microsoft.com/office/drawing/2014/main" id="{4833D101-3AF0-4F06-90ED-B83615C36CE9}"/>
              </a:ext>
            </a:extLst>
          </p:cNvPr>
          <p:cNvSpPr>
            <a:spLocks noGrp="1"/>
          </p:cNvSpPr>
          <p:nvPr>
            <p:custDataLst>
              <p:tags r:id="rId10"/>
            </p:custDataLst>
          </p:nvPr>
        </p:nvSpPr>
        <p:spPr bwMode="gray">
          <a:xfrm>
            <a:off x="968375" y="2838450"/>
            <a:ext cx="7381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A9AC7553-4081-4ECF-B55E-1F45AA610186}" type="datetime'1''.''''2''''''''''''0''''''''''''''''0''.''''''''''''00''0'">
              <a:rPr lang="en-GB" altLang="en-US" sz="1400" smtClean="0"/>
              <a:pPr marL="0" lvl="0" indent="0" algn="r">
                <a:spcBef>
                  <a:spcPct val="0"/>
                </a:spcBef>
                <a:spcAft>
                  <a:spcPct val="0"/>
                </a:spcAft>
                <a:buNone/>
              </a:pPr>
              <a:t>1.200.000</a:t>
            </a:fld>
            <a:endParaRPr lang="en-GB" sz="1400"/>
          </a:p>
        </p:txBody>
      </p:sp>
      <p:sp>
        <p:nvSpPr>
          <p:cNvPr id="1051" name="Text Placeholder 2">
            <a:extLst>
              <a:ext uri="{FF2B5EF4-FFF2-40B4-BE49-F238E27FC236}">
                <a16:creationId xmlns:a16="http://schemas.microsoft.com/office/drawing/2014/main" id="{4833D101-3AF0-4F06-90ED-B83615C36CE9}"/>
              </a:ext>
            </a:extLst>
          </p:cNvPr>
          <p:cNvSpPr>
            <a:spLocks noGrp="1"/>
          </p:cNvSpPr>
          <p:nvPr>
            <p:custDataLst>
              <p:tags r:id="rId11"/>
            </p:custDataLst>
          </p:nvPr>
        </p:nvSpPr>
        <p:spPr bwMode="gray">
          <a:xfrm>
            <a:off x="969963" y="2454275"/>
            <a:ext cx="736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AED24FE-875E-492C-9106-AA08677C31B0}" type="datetime'1''''''''''''''.''''40''0.''''''''''''''''0''''''''''''00'''">
              <a:rPr lang="en-GB" altLang="en-US" sz="1400" smtClean="0"/>
              <a:pPr marL="0" lvl="0" indent="0" algn="r">
                <a:spcBef>
                  <a:spcPct val="0"/>
                </a:spcBef>
                <a:spcAft>
                  <a:spcPct val="0"/>
                </a:spcAft>
                <a:buNone/>
              </a:pPr>
              <a:t>1.400.000</a:t>
            </a:fld>
            <a:endParaRPr lang="en-GB" sz="1400"/>
          </a:p>
        </p:txBody>
      </p:sp>
      <p:sp>
        <p:nvSpPr>
          <p:cNvPr id="1128" name="Text Placeholder 2">
            <a:extLst>
              <a:ext uri="{FF2B5EF4-FFF2-40B4-BE49-F238E27FC236}">
                <a16:creationId xmlns:a16="http://schemas.microsoft.com/office/drawing/2014/main" id="{4833D101-3AF0-4F06-90ED-B83615C36CE9}"/>
              </a:ext>
            </a:extLst>
          </p:cNvPr>
          <p:cNvSpPr>
            <a:spLocks noGrp="1"/>
          </p:cNvSpPr>
          <p:nvPr>
            <p:custDataLst>
              <p:tags r:id="rId12"/>
            </p:custDataLst>
          </p:nvPr>
        </p:nvSpPr>
        <p:spPr bwMode="gray">
          <a:xfrm>
            <a:off x="971550" y="2070100"/>
            <a:ext cx="7350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41E338B-E31A-4E8D-B104-C8D8B81EE322}" type="datetime'''''''''1''''''''''''''''.6''''''0''''''0''.''''0''0''0'">
              <a:rPr lang="en-GB" altLang="en-US" sz="1400" smtClean="0"/>
              <a:pPr marL="0" lvl="0" indent="0" algn="r">
                <a:spcBef>
                  <a:spcPct val="0"/>
                </a:spcBef>
                <a:spcAft>
                  <a:spcPct val="0"/>
                </a:spcAft>
                <a:buNone/>
              </a:pPr>
              <a:t>1.600.000</a:t>
            </a:fld>
            <a:endParaRPr lang="en-GB" sz="1400"/>
          </a:p>
        </p:txBody>
      </p:sp>
      <p:sp>
        <p:nvSpPr>
          <p:cNvPr id="653" name="Text Placeholder 2">
            <a:extLst>
              <a:ext uri="{FF2B5EF4-FFF2-40B4-BE49-F238E27FC236}">
                <a16:creationId xmlns:a16="http://schemas.microsoft.com/office/drawing/2014/main" id="{4833D101-3AF0-4F06-90ED-B83615C36CE9}"/>
              </a:ext>
            </a:extLst>
          </p:cNvPr>
          <p:cNvSpPr>
            <a:spLocks noGrp="1"/>
          </p:cNvSpPr>
          <p:nvPr>
            <p:custDataLst>
              <p:tags r:id="rId13"/>
            </p:custDataLst>
          </p:nvPr>
        </p:nvSpPr>
        <p:spPr bwMode="gray">
          <a:xfrm>
            <a:off x="968375" y="1685925"/>
            <a:ext cx="7381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C56E3E26-6B56-41EF-8FD5-B5E7CD49625B}" type="datetime'1''''.''''''''''''''''''''80''''0''''''''.''''''''''''000'''''">
              <a:rPr lang="en-GB" altLang="en-US" sz="1400" smtClean="0"/>
              <a:pPr marL="0" lvl="0" indent="0" algn="r">
                <a:spcBef>
                  <a:spcPct val="0"/>
                </a:spcBef>
                <a:spcAft>
                  <a:spcPct val="0"/>
                </a:spcAft>
                <a:buNone/>
              </a:pPr>
              <a:t>1.800.000</a:t>
            </a:fld>
            <a:endParaRPr lang="en-GB" sz="1400"/>
          </a:p>
        </p:txBody>
      </p:sp>
      <p:cxnSp>
        <p:nvCxnSpPr>
          <p:cNvPr id="957" name="Straight Connector 956">
            <a:extLst>
              <a:ext uri="{FF2B5EF4-FFF2-40B4-BE49-F238E27FC236}">
                <a16:creationId xmlns:a16="http://schemas.microsoft.com/office/drawing/2014/main" id="{2C798AD8-F4D6-6279-CDE8-EC778E0C40F5}"/>
              </a:ext>
            </a:extLst>
          </p:cNvPr>
          <p:cNvCxnSpPr/>
          <p:nvPr>
            <p:custDataLst>
              <p:tags r:id="rId14"/>
            </p:custDataLst>
          </p:nvPr>
        </p:nvCxnSpPr>
        <p:spPr bwMode="auto">
          <a:xfrm>
            <a:off x="5159375" y="5114925"/>
            <a:ext cx="0" cy="20638"/>
          </a:xfrm>
          <a:prstGeom prst="line">
            <a:avLst/>
          </a:prstGeom>
          <a:ln w="6350"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26" name="Text Placeholder 2">
            <a:extLst>
              <a:ext uri="{FF2B5EF4-FFF2-40B4-BE49-F238E27FC236}">
                <a16:creationId xmlns:a16="http://schemas.microsoft.com/office/drawing/2014/main" id="{4833D101-3AF0-4F06-90ED-B83615C36CE9}"/>
              </a:ext>
            </a:extLst>
          </p:cNvPr>
          <p:cNvSpPr>
            <a:spLocks noGrp="1"/>
          </p:cNvSpPr>
          <p:nvPr>
            <p:custDataLst>
              <p:tags r:id="rId15"/>
            </p:custDataLst>
          </p:nvPr>
        </p:nvSpPr>
        <p:spPr bwMode="auto">
          <a:xfrm>
            <a:off x="633413" y="2744788"/>
            <a:ext cx="192088" cy="19065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vert270"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effectLst/>
              </a:rPr>
              <a:t>€ Net Income (Quarterly)</a:t>
            </a:r>
            <a:endParaRPr lang="en-GB" sz="1400"/>
          </a:p>
        </p:txBody>
      </p:sp>
      <p:sp>
        <p:nvSpPr>
          <p:cNvPr id="1254" name="Text Placeholder 2">
            <a:extLst>
              <a:ext uri="{FF2B5EF4-FFF2-40B4-BE49-F238E27FC236}">
                <a16:creationId xmlns:a16="http://schemas.microsoft.com/office/drawing/2014/main" id="{4833D101-3AF0-4F06-90ED-B83615C36CE9}"/>
              </a:ext>
            </a:extLst>
          </p:cNvPr>
          <p:cNvSpPr>
            <a:spLocks noGrp="1"/>
          </p:cNvSpPr>
          <p:nvPr>
            <p:custDataLst>
              <p:tags r:id="rId16"/>
            </p:custDataLst>
          </p:nvPr>
        </p:nvSpPr>
        <p:spPr bwMode="auto">
          <a:xfrm>
            <a:off x="10907713" y="3311525"/>
            <a:ext cx="192088" cy="771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eaVert"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effectLst/>
              </a:rPr>
              <a:t>Units Sold</a:t>
            </a:r>
            <a:endParaRPr lang="en-GB" sz="1400"/>
          </a:p>
        </p:txBody>
      </p:sp>
      <p:sp>
        <p:nvSpPr>
          <p:cNvPr id="376" name="Text Placeholder 2">
            <a:extLst>
              <a:ext uri="{FF2B5EF4-FFF2-40B4-BE49-F238E27FC236}">
                <a16:creationId xmlns:a16="http://schemas.microsoft.com/office/drawing/2014/main" id="{4833D101-3AF0-4F06-90ED-B83615C36CE9}"/>
              </a:ext>
            </a:extLst>
          </p:cNvPr>
          <p:cNvSpPr>
            <a:spLocks noGrp="1"/>
          </p:cNvSpPr>
          <p:nvPr>
            <p:custDataLst>
              <p:tags r:id="rId17"/>
            </p:custDataLst>
          </p:nvPr>
        </p:nvSpPr>
        <p:spPr bwMode="auto">
          <a:xfrm>
            <a:off x="1692275" y="5807075"/>
            <a:ext cx="3825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57545CD-CF7A-4C2F-AA4F-400E811E8194}" type="datetime'''''''''''''2''''''''''02''''''''''''4'''''">
              <a:rPr lang="en-GB" altLang="en-US" sz="1400" smtClean="0"/>
              <a:pPr marL="0" lvl="0" indent="0" algn="ctr">
                <a:spcBef>
                  <a:spcPct val="0"/>
                </a:spcBef>
                <a:spcAft>
                  <a:spcPct val="0"/>
                </a:spcAft>
                <a:buNone/>
              </a:pPr>
              <a:t>2024</a:t>
            </a:fld>
            <a:endParaRPr lang="en-GB" sz="1400"/>
          </a:p>
        </p:txBody>
      </p:sp>
      <p:sp>
        <p:nvSpPr>
          <p:cNvPr id="32" name="Text Placeholder 2">
            <a:extLst>
              <a:ext uri="{FF2B5EF4-FFF2-40B4-BE49-F238E27FC236}">
                <a16:creationId xmlns:a16="http://schemas.microsoft.com/office/drawing/2014/main" id="{8B7404EF-5798-0C96-6ECA-EB836B7FBD7F}"/>
              </a:ext>
            </a:extLst>
          </p:cNvPr>
          <p:cNvSpPr>
            <a:spLocks noGrp="1"/>
          </p:cNvSpPr>
          <p:nvPr>
            <p:custDataLst>
              <p:tags r:id="rId18"/>
            </p:custDataLst>
          </p:nvPr>
        </p:nvSpPr>
        <p:spPr bwMode="gray">
          <a:xfrm>
            <a:off x="2241550" y="5556250"/>
            <a:ext cx="1157288"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r>
              <a:rPr lang="en-GB" altLang="en-US" sz="1400">
                <a:solidFill>
                  <a:srgbClr val="C30C3E"/>
                </a:solidFill>
              </a:rPr>
              <a:t>Acc.: -139.1k€</a:t>
            </a:r>
          </a:p>
        </p:txBody>
      </p:sp>
      <p:sp>
        <p:nvSpPr>
          <p:cNvPr id="377" name="Text Placeholder 2">
            <a:extLst>
              <a:ext uri="{FF2B5EF4-FFF2-40B4-BE49-F238E27FC236}">
                <a16:creationId xmlns:a16="http://schemas.microsoft.com/office/drawing/2014/main" id="{4833D101-3AF0-4F06-90ED-B83615C36CE9}"/>
              </a:ext>
            </a:extLst>
          </p:cNvPr>
          <p:cNvSpPr>
            <a:spLocks noGrp="1"/>
          </p:cNvSpPr>
          <p:nvPr>
            <p:custDataLst>
              <p:tags r:id="rId19"/>
            </p:custDataLst>
          </p:nvPr>
        </p:nvSpPr>
        <p:spPr bwMode="auto">
          <a:xfrm>
            <a:off x="2625725" y="5807075"/>
            <a:ext cx="3873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E2AC763-B86A-48E4-8306-BE685838D822}" type="datetime'''2''0''''''2''''''''''5'''''''''''''''">
              <a:rPr lang="en-GB" altLang="en-US" sz="1400" smtClean="0"/>
              <a:pPr marL="0" lvl="0" indent="0" algn="ctr">
                <a:spcBef>
                  <a:spcPct val="0"/>
                </a:spcBef>
                <a:spcAft>
                  <a:spcPct val="0"/>
                </a:spcAft>
                <a:buNone/>
              </a:pPr>
              <a:t>2025</a:t>
            </a:fld>
            <a:endParaRPr lang="en-GB" sz="1400"/>
          </a:p>
        </p:txBody>
      </p:sp>
      <p:sp>
        <p:nvSpPr>
          <p:cNvPr id="540" name="Text Placeholder 2">
            <a:extLst>
              <a:ext uri="{FF2B5EF4-FFF2-40B4-BE49-F238E27FC236}">
                <a16:creationId xmlns:a16="http://schemas.microsoft.com/office/drawing/2014/main" id="{66FB7239-599A-C768-F09C-E2B378A12F35}"/>
              </a:ext>
            </a:extLst>
          </p:cNvPr>
          <p:cNvSpPr>
            <a:spLocks noGrp="1"/>
          </p:cNvSpPr>
          <p:nvPr>
            <p:custDataLst>
              <p:tags r:id="rId20"/>
            </p:custDataLst>
          </p:nvPr>
        </p:nvSpPr>
        <p:spPr bwMode="gray">
          <a:xfrm>
            <a:off x="2470150" y="5006975"/>
            <a:ext cx="1370013"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Commercial MVP</a:t>
            </a:r>
            <a:endParaRPr lang="en-GB" sz="1400"/>
          </a:p>
        </p:txBody>
      </p:sp>
      <p:sp>
        <p:nvSpPr>
          <p:cNvPr id="378" name="Text Placeholder 2">
            <a:extLst>
              <a:ext uri="{FF2B5EF4-FFF2-40B4-BE49-F238E27FC236}">
                <a16:creationId xmlns:a16="http://schemas.microsoft.com/office/drawing/2014/main" id="{4833D101-3AF0-4F06-90ED-B83615C36CE9}"/>
              </a:ext>
            </a:extLst>
          </p:cNvPr>
          <p:cNvSpPr>
            <a:spLocks noGrp="1"/>
          </p:cNvSpPr>
          <p:nvPr>
            <p:custDataLst>
              <p:tags r:id="rId21"/>
            </p:custDataLst>
          </p:nvPr>
        </p:nvSpPr>
        <p:spPr bwMode="auto">
          <a:xfrm>
            <a:off x="4497388" y="5807075"/>
            <a:ext cx="3873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7E8E9E6-5924-4BDB-9E30-0625320AE6ED}" type="datetime'''''''2''''''''''''''''''''''''''''0''''''''''2''6'''">
              <a:rPr lang="en-GB" altLang="en-US" sz="1400" smtClean="0"/>
              <a:pPr marL="0" lvl="0" indent="0" algn="ctr">
                <a:spcBef>
                  <a:spcPct val="0"/>
                </a:spcBef>
                <a:spcAft>
                  <a:spcPct val="0"/>
                </a:spcAft>
                <a:buNone/>
              </a:pPr>
              <a:t>2026</a:t>
            </a:fld>
            <a:endParaRPr lang="en-GB" sz="1400"/>
          </a:p>
        </p:txBody>
      </p:sp>
      <p:sp>
        <p:nvSpPr>
          <p:cNvPr id="662" name="Text Placeholder 2">
            <a:extLst>
              <a:ext uri="{FF2B5EF4-FFF2-40B4-BE49-F238E27FC236}">
                <a16:creationId xmlns:a16="http://schemas.microsoft.com/office/drawing/2014/main" id="{8EA234CE-11CA-9454-4CDA-41E3EBF2A084}"/>
              </a:ext>
            </a:extLst>
          </p:cNvPr>
          <p:cNvSpPr>
            <a:spLocks noGrp="1"/>
          </p:cNvSpPr>
          <p:nvPr>
            <p:custDataLst>
              <p:tags r:id="rId22"/>
            </p:custDataLst>
          </p:nvPr>
        </p:nvSpPr>
        <p:spPr bwMode="gray">
          <a:xfrm>
            <a:off x="4745038" y="4922838"/>
            <a:ext cx="828675" cy="192088"/>
          </a:xfrm>
          <a:prstGeom prst="rect">
            <a:avLst/>
          </a:prstGeom>
          <a:noFill/>
          <a:ln>
            <a:noFill/>
          </a:ln>
          <a:effectLst/>
          <a:extLst>
            <a:ext uri="{909E8E84-426E-40DD-AFC4-6F175D3DCCD1}">
              <a14:hiddenFill xmlns:a14="http://schemas.microsoft.com/office/drawing/2010/main">
                <a:solidFill>
                  <a:schemeClr val="bg1"/>
                </a:solidFill>
              </a14:hiddenFill>
            </a:ext>
          </a:ex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a:effectLst/>
              </a:rPr>
              <a:t>Pre-Series</a:t>
            </a:r>
            <a:endParaRPr lang="en-GB" sz="1400"/>
          </a:p>
        </p:txBody>
      </p:sp>
      <p:sp>
        <p:nvSpPr>
          <p:cNvPr id="379" name="Text Placeholder 2">
            <a:extLst>
              <a:ext uri="{FF2B5EF4-FFF2-40B4-BE49-F238E27FC236}">
                <a16:creationId xmlns:a16="http://schemas.microsoft.com/office/drawing/2014/main" id="{4833D101-3AF0-4F06-90ED-B83615C36CE9}"/>
              </a:ext>
            </a:extLst>
          </p:cNvPr>
          <p:cNvSpPr>
            <a:spLocks noGrp="1"/>
          </p:cNvSpPr>
          <p:nvPr>
            <p:custDataLst>
              <p:tags r:id="rId23"/>
            </p:custDataLst>
          </p:nvPr>
        </p:nvSpPr>
        <p:spPr bwMode="auto">
          <a:xfrm>
            <a:off x="6370638" y="5807075"/>
            <a:ext cx="3841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D9FF96B-8177-4092-B47D-5E1C4CE9A789}" type="datetime'''''''''''''2''''''''''''0''''''2''''''''7'''''''''''''''''">
              <a:rPr lang="en-GB" altLang="en-US" sz="1400" smtClean="0"/>
              <a:pPr marL="0" lvl="0" indent="0" algn="ctr">
                <a:spcBef>
                  <a:spcPct val="0"/>
                </a:spcBef>
                <a:spcAft>
                  <a:spcPct val="0"/>
                </a:spcAft>
                <a:buNone/>
              </a:pPr>
              <a:t>2027</a:t>
            </a:fld>
            <a:endParaRPr lang="en-GB" sz="1400"/>
          </a:p>
        </p:txBody>
      </p:sp>
      <p:sp useBgFill="1">
        <p:nvSpPr>
          <p:cNvPr id="1182" name="Text Placeholder 2">
            <a:extLst>
              <a:ext uri="{FF2B5EF4-FFF2-40B4-BE49-F238E27FC236}">
                <a16:creationId xmlns:a16="http://schemas.microsoft.com/office/drawing/2014/main" id="{D9F29E2E-BB83-A3DD-5873-6ECFEC5E65B3}"/>
              </a:ext>
            </a:extLst>
          </p:cNvPr>
          <p:cNvSpPr>
            <a:spLocks noGrp="1"/>
          </p:cNvSpPr>
          <p:nvPr>
            <p:custDataLst>
              <p:tags r:id="rId24"/>
            </p:custDataLst>
          </p:nvPr>
        </p:nvSpPr>
        <p:spPr bwMode="gray">
          <a:xfrm>
            <a:off x="6778625" y="4513263"/>
            <a:ext cx="504825" cy="192088"/>
          </a:xfrm>
          <a:prstGeom prst="rect">
            <a:avLst/>
          </a:prstGeom>
          <a:ln>
            <a:noFill/>
          </a:ln>
          <a:effectLst/>
        </p:spPr>
        <p:txBody>
          <a:bodyPr vert="horz" wrap="none" lIns="25400" tIns="0" rIns="2540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GB" altLang="en-US" sz="1400"/>
              <a:t>Series</a:t>
            </a:r>
            <a:endParaRPr lang="en-GB" sz="1400"/>
          </a:p>
        </p:txBody>
      </p:sp>
      <p:sp>
        <p:nvSpPr>
          <p:cNvPr id="380" name="Text Placeholder 2">
            <a:extLst>
              <a:ext uri="{FF2B5EF4-FFF2-40B4-BE49-F238E27FC236}">
                <a16:creationId xmlns:a16="http://schemas.microsoft.com/office/drawing/2014/main" id="{4833D101-3AF0-4F06-90ED-B83615C36CE9}"/>
              </a:ext>
            </a:extLst>
          </p:cNvPr>
          <p:cNvSpPr>
            <a:spLocks noGrp="1"/>
          </p:cNvSpPr>
          <p:nvPr>
            <p:custDataLst>
              <p:tags r:id="rId25"/>
            </p:custDataLst>
          </p:nvPr>
        </p:nvSpPr>
        <p:spPr bwMode="auto">
          <a:xfrm>
            <a:off x="8242300" y="5807075"/>
            <a:ext cx="3873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E0EB5D8-A6CB-4968-89A6-A9FBEECE1091}" type="datetime'''''''''''2''''''''0''''''''2''''''8'''''''">
              <a:rPr lang="en-GB" altLang="en-US" sz="1400" smtClean="0"/>
              <a:pPr marL="0" lvl="0" indent="0" algn="ctr">
                <a:spcBef>
                  <a:spcPct val="0"/>
                </a:spcBef>
                <a:spcAft>
                  <a:spcPct val="0"/>
                </a:spcAft>
                <a:buNone/>
              </a:pPr>
              <a:t>2028</a:t>
            </a:fld>
            <a:endParaRPr lang="en-GB" sz="1400"/>
          </a:p>
        </p:txBody>
      </p:sp>
      <p:sp>
        <p:nvSpPr>
          <p:cNvPr id="381" name="Text Placeholder 2">
            <a:extLst>
              <a:ext uri="{FF2B5EF4-FFF2-40B4-BE49-F238E27FC236}">
                <a16:creationId xmlns:a16="http://schemas.microsoft.com/office/drawing/2014/main" id="{4833D101-3AF0-4F06-90ED-B83615C36CE9}"/>
              </a:ext>
            </a:extLst>
          </p:cNvPr>
          <p:cNvSpPr>
            <a:spLocks noGrp="1"/>
          </p:cNvSpPr>
          <p:nvPr>
            <p:custDataLst>
              <p:tags r:id="rId26"/>
            </p:custDataLst>
          </p:nvPr>
        </p:nvSpPr>
        <p:spPr bwMode="auto">
          <a:xfrm>
            <a:off x="10113963" y="5807075"/>
            <a:ext cx="3873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77BC3BA-E27E-4D42-91BB-78A6F0CF2BE5}" type="datetime'''''''''''''''''''''2''''''''''''''''0''''''''2''''''9'''">
              <a:rPr lang="en-GB" altLang="en-US" sz="1400" smtClean="0"/>
              <a:pPr marL="0" lvl="0" indent="0" algn="ctr">
                <a:spcBef>
                  <a:spcPct val="0"/>
                </a:spcBef>
                <a:spcAft>
                  <a:spcPct val="0"/>
                </a:spcAft>
                <a:buNone/>
              </a:pPr>
              <a:t>2029</a:t>
            </a:fld>
            <a:endParaRPr lang="en-GB" sz="1400"/>
          </a:p>
        </p:txBody>
      </p:sp>
      <p:cxnSp>
        <p:nvCxnSpPr>
          <p:cNvPr id="425" name="Straight Connector 424">
            <a:extLst>
              <a:ext uri="{FF2B5EF4-FFF2-40B4-BE49-F238E27FC236}">
                <a16:creationId xmlns:a16="http://schemas.microsoft.com/office/drawing/2014/main" id="{2809E8BE-BE10-3C8F-FFCE-BB31DB2F9CFD}"/>
              </a:ext>
            </a:extLst>
          </p:cNvPr>
          <p:cNvCxnSpPr/>
          <p:nvPr>
            <p:custDataLst>
              <p:tags r:id="rId27"/>
            </p:custDataLst>
          </p:nvPr>
        </p:nvCxnSpPr>
        <p:spPr bwMode="gray">
          <a:xfrm>
            <a:off x="2116138" y="2573338"/>
            <a:ext cx="231775" cy="0"/>
          </a:xfrm>
          <a:prstGeom prst="line">
            <a:avLst/>
          </a:prstGeom>
          <a:ln w="19050" cap="rnd" cmpd="sng" algn="ctr">
            <a:solidFill>
              <a:srgbClr val="969696"/>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6" name="Straight Connector 425">
            <a:extLst>
              <a:ext uri="{FF2B5EF4-FFF2-40B4-BE49-F238E27FC236}">
                <a16:creationId xmlns:a16="http://schemas.microsoft.com/office/drawing/2014/main" id="{B1FF6B71-4F79-3AE8-B0B1-89B460A7E8A2}"/>
              </a:ext>
            </a:extLst>
          </p:cNvPr>
          <p:cNvCxnSpPr/>
          <p:nvPr>
            <p:custDataLst>
              <p:tags r:id="rId28"/>
            </p:custDataLst>
          </p:nvPr>
        </p:nvCxnSpPr>
        <p:spPr bwMode="gray">
          <a:xfrm>
            <a:off x="2116138" y="2827338"/>
            <a:ext cx="231775" cy="0"/>
          </a:xfrm>
          <a:prstGeom prst="line">
            <a:avLst/>
          </a:prstGeom>
          <a:ln w="19050" cap="rnd" cmpd="sng" algn="ctr">
            <a:solidFill>
              <a:schemeClr val="accent2"/>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4" name="Text Placeholder 2">
            <a:extLst>
              <a:ext uri="{FF2B5EF4-FFF2-40B4-BE49-F238E27FC236}">
                <a16:creationId xmlns:a16="http://schemas.microsoft.com/office/drawing/2014/main" id="{4833D101-3AF0-4F06-90ED-B83615C36CE9}"/>
              </a:ext>
            </a:extLst>
          </p:cNvPr>
          <p:cNvSpPr>
            <a:spLocks noGrp="1"/>
          </p:cNvSpPr>
          <p:nvPr>
            <p:custDataLst>
              <p:tags r:id="rId29"/>
            </p:custDataLst>
          </p:nvPr>
        </p:nvSpPr>
        <p:spPr bwMode="auto">
          <a:xfrm>
            <a:off x="2408238" y="2490788"/>
            <a:ext cx="8778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838FA680-26AD-4912-83FC-07A5ACC0E264}" type="datetime'N''e''t'''''''''' ''''''I''n''''''''''c''''''o''''''m''e'''''">
              <a:rPr lang="en-GB" altLang="en-US" sz="1400" smtClean="0"/>
              <a:pPr marL="0" lvl="0" indent="0">
                <a:spcBef>
                  <a:spcPct val="0"/>
                </a:spcBef>
                <a:spcAft>
                  <a:spcPct val="0"/>
                </a:spcAft>
                <a:buNone/>
              </a:pPr>
              <a:t>Net Income</a:t>
            </a:fld>
            <a:endParaRPr lang="en-GB" sz="1400"/>
          </a:p>
        </p:txBody>
      </p:sp>
      <p:sp>
        <p:nvSpPr>
          <p:cNvPr id="388" name="Text Placeholder 2">
            <a:extLst>
              <a:ext uri="{FF2B5EF4-FFF2-40B4-BE49-F238E27FC236}">
                <a16:creationId xmlns:a16="http://schemas.microsoft.com/office/drawing/2014/main" id="{7F97DA2E-9CAF-2AFD-4F2D-7BAA0134B647}"/>
              </a:ext>
            </a:extLst>
          </p:cNvPr>
          <p:cNvSpPr>
            <a:spLocks noGrp="1"/>
          </p:cNvSpPr>
          <p:nvPr>
            <p:custDataLst>
              <p:tags r:id="rId30"/>
            </p:custDataLst>
          </p:nvPr>
        </p:nvSpPr>
        <p:spPr bwMode="auto">
          <a:xfrm>
            <a:off x="2408238" y="2744788"/>
            <a:ext cx="4048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E0DE7573-E915-48F8-A338-2C4385838341}" type="datetime'''S''''''''''''''''''''''a''''''''''''l''''e''s'''''">
              <a:rPr lang="en-GB" altLang="en-US" sz="1400" smtClean="0"/>
              <a:pPr marL="0" lvl="0" indent="0">
                <a:spcBef>
                  <a:spcPct val="0"/>
                </a:spcBef>
                <a:spcAft>
                  <a:spcPct val="0"/>
                </a:spcAft>
                <a:buNone/>
              </a:pPr>
              <a:t>Sales</a:t>
            </a:fld>
            <a:endParaRPr lang="en-GB" sz="1400"/>
          </a:p>
        </p:txBody>
      </p:sp>
      <p:sp>
        <p:nvSpPr>
          <p:cNvPr id="923" name="Title 1">
            <a:extLst>
              <a:ext uri="{FF2B5EF4-FFF2-40B4-BE49-F238E27FC236}">
                <a16:creationId xmlns:a16="http://schemas.microsoft.com/office/drawing/2014/main" id="{5B8B5DA4-66B6-11D8-8D19-70492EAB918F}"/>
              </a:ext>
              <a:ext uri="{C183D7F6-B498-43B3-948B-1728B52AA6E4}">
                <adec:decorative xmlns:adec="http://schemas.microsoft.com/office/drawing/2017/decorative" val="0"/>
              </a:ext>
            </a:extLst>
          </p:cNvPr>
          <p:cNvSpPr txBox="1">
            <a:spLocks/>
          </p:cNvSpPr>
          <p:nvPr/>
        </p:nvSpPr>
        <p:spPr>
          <a:xfrm>
            <a:off x="1136376" y="785984"/>
            <a:ext cx="9907308" cy="990918"/>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GB" sz="3200"/>
              <a:t>Sales forecast</a:t>
            </a:r>
          </a:p>
        </p:txBody>
      </p:sp>
    </p:spTree>
    <p:extLst>
      <p:ext uri="{BB962C8B-B14F-4D97-AF65-F5344CB8AC3E}">
        <p14:creationId xmlns:p14="http://schemas.microsoft.com/office/powerpoint/2010/main" val="2094408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45CE357-9724-CAD5-7815-84B794F9324C}"/>
              </a:ext>
            </a:extLst>
          </p:cNvPr>
          <p:cNvGraphicFramePr>
            <a:graphicFrameLocks noChangeAspect="1"/>
          </p:cNvGraphicFramePr>
          <p:nvPr>
            <p:custDataLst>
              <p:tags r:id="rId1"/>
            </p:custDataLst>
            <p:extLst>
              <p:ext uri="{D42A27DB-BD31-4B8C-83A1-F6EECF244321}">
                <p14:modId xmlns:p14="http://schemas.microsoft.com/office/powerpoint/2010/main" val="405492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8" name="think-cell data - do not delete" hidden="1">
                        <a:extLst>
                          <a:ext uri="{FF2B5EF4-FFF2-40B4-BE49-F238E27FC236}">
                            <a16:creationId xmlns:a16="http://schemas.microsoft.com/office/drawing/2014/main" id="{F45CE357-9724-CAD5-7815-84B794F9324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A27406B5-2A4A-2973-747A-27981B67CBF4}"/>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Investor Exit Strategy </a:t>
            </a:r>
          </a:p>
        </p:txBody>
      </p:sp>
      <p:sp>
        <p:nvSpPr>
          <p:cNvPr id="11" name="CuadroTexto 1">
            <a:extLst>
              <a:ext uri="{FF2B5EF4-FFF2-40B4-BE49-F238E27FC236}">
                <a16:creationId xmlns:a16="http://schemas.microsoft.com/office/drawing/2014/main" id="{2A8E53BA-4DF6-D369-5348-4CE4150C5A75}"/>
              </a:ext>
            </a:extLst>
          </p:cNvPr>
          <p:cNvSpPr txBox="1"/>
          <p:nvPr/>
        </p:nvSpPr>
        <p:spPr>
          <a:xfrm>
            <a:off x="1136376" y="2000736"/>
            <a:ext cx="990730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000"/>
              <a:t>IPO</a:t>
            </a:r>
          </a:p>
          <a:p>
            <a:pPr marL="285750" indent="-285750">
              <a:buFont typeface="Arial" panose="020B0604020202020204" pitchFamily="34" charset="0"/>
              <a:buChar char="•"/>
            </a:pPr>
            <a:r>
              <a:rPr lang="en-GB" sz="2000"/>
              <a:t>Acquisition: Competitor Analysis shows “Big Players” in the Heat Pump Market</a:t>
            </a:r>
          </a:p>
          <a:p>
            <a:pPr marL="742950" lvl="1" indent="-285750">
              <a:buFont typeface="Arial" panose="020B0604020202020204" pitchFamily="34" charset="0"/>
              <a:buChar char="•"/>
            </a:pPr>
            <a:r>
              <a:rPr lang="en-GB" sz="2000"/>
              <a:t>Bosch just acquired Johnson-Hitachi for </a:t>
            </a:r>
            <a:r>
              <a:rPr lang="en-GB" sz="2000" b="1"/>
              <a:t>7.4 billion euros</a:t>
            </a:r>
          </a:p>
          <a:p>
            <a:pPr marL="742950" lvl="1" indent="-285750">
              <a:buFont typeface="Arial" panose="020B0604020202020204" pitchFamily="34" charset="0"/>
              <a:buChar char="•"/>
            </a:pPr>
            <a:r>
              <a:rPr lang="en-GB" sz="2000"/>
              <a:t>Carrier acquired Viessmann's Heat Sector for </a:t>
            </a:r>
            <a:r>
              <a:rPr lang="en-GB" sz="2000" b="1"/>
              <a:t>12 billion euros </a:t>
            </a:r>
            <a:r>
              <a:rPr lang="en-GB" sz="2000"/>
              <a:t>earlier this year (Viessmann Heat Pump Sales 2021: 120.000 Units) </a:t>
            </a:r>
          </a:p>
          <a:p>
            <a:pPr marL="742950" lvl="1" indent="-285750">
              <a:buFont typeface="Arial" panose="020B0604020202020204" pitchFamily="34" charset="0"/>
              <a:buChar char="•"/>
            </a:pPr>
            <a:endParaRPr lang="en-GB" sz="2000"/>
          </a:p>
          <a:p>
            <a:pPr marL="285750" indent="-285750">
              <a:buFont typeface="Arial" panose="020B0604020202020204" pitchFamily="34" charset="0"/>
              <a:buChar char="•"/>
            </a:pPr>
            <a:r>
              <a:rPr lang="en-GB" sz="2000"/>
              <a:t>Liquidation: Risk mitigation through investment in Patent</a:t>
            </a:r>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sz="2000"/>
          </a:p>
          <a:p>
            <a:pPr marL="285750" indent="-285750">
              <a:buFont typeface="Arial" panose="020B0604020202020204" pitchFamily="34" charset="0"/>
              <a:buChar char="•"/>
            </a:pPr>
            <a:endParaRPr lang="en-GB" sz="2000"/>
          </a:p>
        </p:txBody>
      </p:sp>
      <p:pic>
        <p:nvPicPr>
          <p:cNvPr id="1026" name="Picture 2" descr="Carrier Global - Wikipedia, la ...">
            <a:extLst>
              <a:ext uri="{FF2B5EF4-FFF2-40B4-BE49-F238E27FC236}">
                <a16:creationId xmlns:a16="http://schemas.microsoft.com/office/drawing/2014/main" id="{6FAF0FB6-EE4D-0290-9759-6E819BD64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4875" y="4790398"/>
            <a:ext cx="2482958" cy="99598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ED9E602-7B0F-785C-E852-5A303CD011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5640" y="4942857"/>
            <a:ext cx="3073085" cy="68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27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5194518-37E0-AB0A-9B3E-5839E4AEB82E}"/>
              </a:ext>
            </a:extLst>
          </p:cNvPr>
          <p:cNvGraphicFramePr>
            <a:graphicFrameLocks noChangeAspect="1"/>
          </p:cNvGraphicFramePr>
          <p:nvPr>
            <p:custDataLst>
              <p:tags r:id="rId1"/>
            </p:custDataLst>
            <p:extLst>
              <p:ext uri="{D42A27DB-BD31-4B8C-83A1-F6EECF244321}">
                <p14:modId xmlns:p14="http://schemas.microsoft.com/office/powerpoint/2010/main" val="35933972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84" imgH="486" progId="TCLayout.ActiveDocument.1">
                  <p:embed/>
                </p:oleObj>
              </mc:Choice>
              <mc:Fallback>
                <p:oleObj name="think-cell Slide" r:id="rId14" imgW="484" imgH="486" progId="TCLayout.ActiveDocument.1">
                  <p:embed/>
                  <p:pic>
                    <p:nvPicPr>
                      <p:cNvPr id="11" name="think-cell data - do not delete" hidden="1">
                        <a:extLst>
                          <a:ext uri="{FF2B5EF4-FFF2-40B4-BE49-F238E27FC236}">
                            <a16:creationId xmlns:a16="http://schemas.microsoft.com/office/drawing/2014/main" id="{F5194518-37E0-AB0A-9B3E-5839E4AEB82E}"/>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pic>
        <p:nvPicPr>
          <p:cNvPr id="23" name="Picture 22">
            <a:extLst>
              <a:ext uri="{FF2B5EF4-FFF2-40B4-BE49-F238E27FC236}">
                <a16:creationId xmlns:a16="http://schemas.microsoft.com/office/drawing/2014/main" id="{A3A89391-06A8-5E39-B8F3-314D11C3C2EA}"/>
              </a:ext>
            </a:extLst>
          </p:cNvPr>
          <p:cNvPicPr>
            <a:picLocks/>
          </p:cNvPicPr>
          <p:nvPr>
            <p:custDataLst>
              <p:tags r:id="rId2"/>
            </p:custDataLst>
          </p:nvPr>
        </p:nvPicPr>
        <p:blipFill>
          <a:blip r:embed="rId16"/>
          <a:srcRect t="98" b="98"/>
          <a:stretch/>
        </p:blipFill>
        <p:spPr bwMode="auto">
          <a:xfrm>
            <a:off x="5086350" y="2581275"/>
            <a:ext cx="1922463" cy="1919288"/>
          </a:xfrm>
          <a:prstGeom prst="rect">
            <a:avLst/>
          </a:prstGeom>
        </p:spPr>
      </p:pic>
      <p:pic>
        <p:nvPicPr>
          <p:cNvPr id="19" name="Picture 18">
            <a:extLst>
              <a:ext uri="{FF2B5EF4-FFF2-40B4-BE49-F238E27FC236}">
                <a16:creationId xmlns:a16="http://schemas.microsoft.com/office/drawing/2014/main" id="{D93540C2-1CC5-8907-37C8-5718DF8419C3}"/>
              </a:ext>
            </a:extLst>
          </p:cNvPr>
          <p:cNvPicPr>
            <a:picLocks/>
          </p:cNvPicPr>
          <p:nvPr>
            <p:custDataLst>
              <p:tags r:id="rId3"/>
            </p:custDataLst>
          </p:nvPr>
        </p:nvPicPr>
        <p:blipFill>
          <a:blip r:embed="rId17"/>
          <a:srcRect/>
          <a:stretch/>
        </p:blipFill>
        <p:spPr bwMode="auto">
          <a:xfrm>
            <a:off x="654050" y="2581275"/>
            <a:ext cx="1919288" cy="1919288"/>
          </a:xfrm>
          <a:prstGeom prst="rect">
            <a:avLst/>
          </a:prstGeo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vert="horz"/>
          <a:lstStyle/>
          <a:p>
            <a:r>
              <a:rPr lang="en-US"/>
              <a:t>MEET THE TEAM</a:t>
            </a:r>
          </a:p>
        </p:txBody>
      </p:sp>
      <p:pic>
        <p:nvPicPr>
          <p:cNvPr id="14" name="Picture 13">
            <a:extLst>
              <a:ext uri="{FF2B5EF4-FFF2-40B4-BE49-F238E27FC236}">
                <a16:creationId xmlns:a16="http://schemas.microsoft.com/office/drawing/2014/main" id="{25781C86-D7DD-0947-F829-676AC5BEC167}"/>
              </a:ext>
            </a:extLst>
          </p:cNvPr>
          <p:cNvPicPr>
            <a:picLocks/>
          </p:cNvPicPr>
          <p:nvPr>
            <p:custDataLst>
              <p:tags r:id="rId4"/>
            </p:custDataLst>
          </p:nvPr>
        </p:nvPicPr>
        <p:blipFill>
          <a:blip r:embed="rId18"/>
          <a:srcRect t="1003" b="1003"/>
          <a:stretch/>
        </p:blipFill>
        <p:spPr bwMode="auto">
          <a:xfrm>
            <a:off x="2851150" y="2581275"/>
            <a:ext cx="1957388" cy="1919288"/>
          </a:xfrm>
          <a:prstGeom prst="rect">
            <a:avLst/>
          </a:prstGeom>
        </p:spPr>
      </p:pic>
      <p:pic>
        <p:nvPicPr>
          <p:cNvPr id="16" name="Picture 15">
            <a:extLst>
              <a:ext uri="{FF2B5EF4-FFF2-40B4-BE49-F238E27FC236}">
                <a16:creationId xmlns:a16="http://schemas.microsoft.com/office/drawing/2014/main" id="{BDC9A71E-4CF6-9C98-144D-C65EC6D3DC2D}"/>
              </a:ext>
            </a:extLst>
          </p:cNvPr>
          <p:cNvPicPr>
            <a:picLocks/>
          </p:cNvPicPr>
          <p:nvPr>
            <p:custDataLst>
              <p:tags r:id="rId5"/>
            </p:custDataLst>
          </p:nvPr>
        </p:nvPicPr>
        <p:blipFill>
          <a:blip r:embed="rId19"/>
          <a:srcRect/>
          <a:stretch/>
        </p:blipFill>
        <p:spPr bwMode="auto">
          <a:xfrm>
            <a:off x="7286625" y="2581275"/>
            <a:ext cx="1917700" cy="1919288"/>
          </a:xfrm>
          <a:prstGeom prst="rect">
            <a:avLst/>
          </a:prstGeom>
        </p:spPr>
      </p:pic>
      <p:pic>
        <p:nvPicPr>
          <p:cNvPr id="18" name="Picture 17">
            <a:extLst>
              <a:ext uri="{FF2B5EF4-FFF2-40B4-BE49-F238E27FC236}">
                <a16:creationId xmlns:a16="http://schemas.microsoft.com/office/drawing/2014/main" id="{E80BC2D9-D903-8982-DACD-659561E068DA}"/>
              </a:ext>
            </a:extLst>
          </p:cNvPr>
          <p:cNvPicPr>
            <a:picLocks/>
          </p:cNvPicPr>
          <p:nvPr>
            <p:custDataLst>
              <p:tags r:id="rId6"/>
            </p:custDataLst>
          </p:nvPr>
        </p:nvPicPr>
        <p:blipFill>
          <a:blip r:embed="rId20"/>
          <a:srcRect/>
          <a:stretch/>
        </p:blipFill>
        <p:spPr bwMode="auto">
          <a:xfrm>
            <a:off x="9482138" y="2581275"/>
            <a:ext cx="1919288" cy="1919288"/>
          </a:xfrm>
          <a:prstGeom prst="rect">
            <a:avLst/>
          </a:prstGeom>
        </p:spPr>
      </p:pic>
      <p:pic>
        <p:nvPicPr>
          <p:cNvPr id="3" name="Picture 12" descr="ABB - Wikipedia">
            <a:extLst>
              <a:ext uri="{FF2B5EF4-FFF2-40B4-BE49-F238E27FC236}">
                <a16:creationId xmlns:a16="http://schemas.microsoft.com/office/drawing/2014/main" id="{23ADBB30-61E7-8333-EFFA-D17BDB71862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315568" y="5079376"/>
            <a:ext cx="537509" cy="2136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a:extLst>
              <a:ext uri="{FF2B5EF4-FFF2-40B4-BE49-F238E27FC236}">
                <a16:creationId xmlns:a16="http://schemas.microsoft.com/office/drawing/2014/main" id="{5C44D515-C8FF-7FB4-2FF2-E1EC5B7A848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39243" y="5081693"/>
            <a:ext cx="598077" cy="2111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6" descr="Blue Elephant Energy">
            <a:extLst>
              <a:ext uri="{FF2B5EF4-FFF2-40B4-BE49-F238E27FC236}">
                <a16:creationId xmlns:a16="http://schemas.microsoft.com/office/drawing/2014/main" id="{0DA2D8ED-0CD0-AA1F-AD57-6BF87EC94A7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72592" y="5391931"/>
            <a:ext cx="1135559" cy="2396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602397E-E748-7C7D-5B70-B41DC27105C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3599" y="5093201"/>
            <a:ext cx="947443" cy="258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am RED logo">
            <a:extLst>
              <a:ext uri="{FF2B5EF4-FFF2-40B4-BE49-F238E27FC236}">
                <a16:creationId xmlns:a16="http://schemas.microsoft.com/office/drawing/2014/main" id="{102D0501-2B68-E999-D579-14E7E7B3196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81732" y="5076152"/>
            <a:ext cx="306922" cy="306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ABCCF11-FC77-1F63-2A79-03395B084833}"/>
              </a:ext>
            </a:extLst>
          </p:cNvPr>
          <p:cNvPicPr>
            <a:picLocks noChangeAspect="1"/>
          </p:cNvPicPr>
          <p:nvPr/>
        </p:nvPicPr>
        <p:blipFill>
          <a:blip r:embed="rId26"/>
          <a:stretch>
            <a:fillRect/>
          </a:stretch>
        </p:blipFill>
        <p:spPr>
          <a:xfrm>
            <a:off x="3479957" y="5374693"/>
            <a:ext cx="485794" cy="485794"/>
          </a:xfrm>
          <a:prstGeom prst="rect">
            <a:avLst/>
          </a:prstGeom>
        </p:spPr>
      </p:pic>
      <p:pic>
        <p:nvPicPr>
          <p:cNvPr id="1032" name="Picture 8" descr="Socarto logo">
            <a:extLst>
              <a:ext uri="{FF2B5EF4-FFF2-40B4-BE49-F238E27FC236}">
                <a16:creationId xmlns:a16="http://schemas.microsoft.com/office/drawing/2014/main" id="{F60C0A6D-4F72-BFDE-6C45-C11F899484C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92346" y="5086691"/>
            <a:ext cx="405797" cy="4057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tidad | EIT InnoEnergy">
            <a:extLst>
              <a:ext uri="{FF2B5EF4-FFF2-40B4-BE49-F238E27FC236}">
                <a16:creationId xmlns:a16="http://schemas.microsoft.com/office/drawing/2014/main" id="{F26241C7-D5A1-93D9-509B-23928DAD8D9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530259" y="5044826"/>
            <a:ext cx="1166323" cy="4381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TH Royal Institute of Technology - Wikipedia">
            <a:extLst>
              <a:ext uri="{FF2B5EF4-FFF2-40B4-BE49-F238E27FC236}">
                <a16:creationId xmlns:a16="http://schemas.microsoft.com/office/drawing/2014/main" id="{B97012CA-EE82-8E3C-4E00-D4789FD3758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0862341" y="5084524"/>
            <a:ext cx="404469" cy="4044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ST-UL Description – Master Mir">
            <a:extLst>
              <a:ext uri="{FF2B5EF4-FFF2-40B4-BE49-F238E27FC236}">
                <a16:creationId xmlns:a16="http://schemas.microsoft.com/office/drawing/2014/main" id="{632C5EFC-6389-1140-7B45-1344E5E228BE}"/>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136706" y="5131663"/>
            <a:ext cx="864894" cy="3344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IST-UL Description – Master Mir">
            <a:extLst>
              <a:ext uri="{FF2B5EF4-FFF2-40B4-BE49-F238E27FC236}">
                <a16:creationId xmlns:a16="http://schemas.microsoft.com/office/drawing/2014/main" id="{E533B849-2255-43A9-6A4E-DAC3D980346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77786" y="5102435"/>
            <a:ext cx="864894" cy="3344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BUND AG logo">
            <a:extLst>
              <a:ext uri="{FF2B5EF4-FFF2-40B4-BE49-F238E27FC236}">
                <a16:creationId xmlns:a16="http://schemas.microsoft.com/office/drawing/2014/main" id="{0487BDB6-B48E-256B-950F-760BDFDA38E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6389" y="5085943"/>
            <a:ext cx="306923" cy="3069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2">
            <a:extLst>
              <a:ext uri="{FF2B5EF4-FFF2-40B4-BE49-F238E27FC236}">
                <a16:creationId xmlns:a16="http://schemas.microsoft.com/office/drawing/2014/main" id="{4833D101-3AF0-4F06-90ED-B83615C36CE9}"/>
              </a:ext>
            </a:extLst>
          </p:cNvPr>
          <p:cNvSpPr>
            <a:spLocks noGrp="1"/>
          </p:cNvSpPr>
          <p:nvPr>
            <p:custDataLst>
              <p:tags r:id="rId7"/>
            </p:custDataLst>
          </p:nvPr>
        </p:nvSpPr>
        <p:spPr bwMode="auto">
          <a:xfrm>
            <a:off x="654050" y="4500562"/>
            <a:ext cx="1919288" cy="6477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71438"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r>
              <a:rPr lang="en-IN" sz="1400" err="1"/>
              <a:t>Meie</a:t>
            </a:r>
            <a:r>
              <a:rPr lang="en-IN" sz="1400"/>
              <a:t> </a:t>
            </a:r>
            <a:r>
              <a:rPr lang="en-IN" sz="1400" err="1"/>
              <a:t>Kleijburg</a:t>
            </a:r>
            <a:br>
              <a:rPr lang="en-IN" sz="1400"/>
            </a:br>
            <a:r>
              <a:rPr lang="en-IN" sz="1400"/>
              <a:t>CTO</a:t>
            </a:r>
          </a:p>
          <a:p>
            <a:pPr marL="0" lvl="0" indent="0" algn="ctr">
              <a:spcBef>
                <a:spcPct val="0"/>
              </a:spcBef>
              <a:spcAft>
                <a:spcPct val="0"/>
              </a:spcAft>
              <a:buNone/>
            </a:pPr>
            <a:endParaRPr lang="en-GB" sz="1400"/>
          </a:p>
        </p:txBody>
      </p:sp>
      <p:sp>
        <p:nvSpPr>
          <p:cNvPr id="24" name="Text Placeholder 2">
            <a:extLst>
              <a:ext uri="{FF2B5EF4-FFF2-40B4-BE49-F238E27FC236}">
                <a16:creationId xmlns:a16="http://schemas.microsoft.com/office/drawing/2014/main" id="{E084CA78-65B9-B480-3CE4-0F7246DCBC5C}"/>
              </a:ext>
            </a:extLst>
          </p:cNvPr>
          <p:cNvSpPr>
            <a:spLocks noGrp="1"/>
          </p:cNvSpPr>
          <p:nvPr>
            <p:custDataLst>
              <p:tags r:id="rId8"/>
            </p:custDataLst>
          </p:nvPr>
        </p:nvSpPr>
        <p:spPr bwMode="auto">
          <a:xfrm>
            <a:off x="2851150" y="4500563"/>
            <a:ext cx="1957388" cy="4556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71438"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400" err="1"/>
              <a:t>Philina</a:t>
            </a:r>
            <a:r>
              <a:rPr lang="en-IN" sz="1400"/>
              <a:t> </a:t>
            </a:r>
            <a:r>
              <a:rPr lang="en-IN" sz="1400" err="1"/>
              <a:t>Niederkofler</a:t>
            </a:r>
            <a:br>
              <a:rPr lang="en-IN" sz="1400"/>
            </a:br>
            <a:r>
              <a:rPr lang="en-IN" sz="1400"/>
              <a:t>CFO</a:t>
            </a:r>
          </a:p>
        </p:txBody>
      </p:sp>
      <p:sp>
        <p:nvSpPr>
          <p:cNvPr id="26" name="Text Placeholder 2">
            <a:extLst>
              <a:ext uri="{FF2B5EF4-FFF2-40B4-BE49-F238E27FC236}">
                <a16:creationId xmlns:a16="http://schemas.microsoft.com/office/drawing/2014/main" id="{BBCE8529-4548-009C-0BED-DDD3AE7B5E68}"/>
              </a:ext>
            </a:extLst>
          </p:cNvPr>
          <p:cNvSpPr>
            <a:spLocks noGrp="1"/>
          </p:cNvSpPr>
          <p:nvPr>
            <p:custDataLst>
              <p:tags r:id="rId9"/>
            </p:custDataLst>
          </p:nvPr>
        </p:nvSpPr>
        <p:spPr bwMode="auto">
          <a:xfrm>
            <a:off x="5086350" y="4500563"/>
            <a:ext cx="1922463" cy="4556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71438"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400"/>
              <a:t>Patrick Doran</a:t>
            </a:r>
            <a:br>
              <a:rPr lang="en-IN" sz="1400"/>
            </a:br>
            <a:r>
              <a:rPr lang="en-IN" sz="1400"/>
              <a:t>CEO</a:t>
            </a:r>
          </a:p>
        </p:txBody>
      </p:sp>
      <p:sp>
        <p:nvSpPr>
          <p:cNvPr id="28" name="Text Placeholder 2">
            <a:extLst>
              <a:ext uri="{FF2B5EF4-FFF2-40B4-BE49-F238E27FC236}">
                <a16:creationId xmlns:a16="http://schemas.microsoft.com/office/drawing/2014/main" id="{F032B52F-1313-197B-C22F-58841490204E}"/>
              </a:ext>
            </a:extLst>
          </p:cNvPr>
          <p:cNvSpPr>
            <a:spLocks noGrp="1"/>
          </p:cNvSpPr>
          <p:nvPr>
            <p:custDataLst>
              <p:tags r:id="rId10"/>
            </p:custDataLst>
          </p:nvPr>
        </p:nvSpPr>
        <p:spPr bwMode="auto">
          <a:xfrm>
            <a:off x="7286625" y="4500562"/>
            <a:ext cx="1917700" cy="64770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71438" rIns="0" bIns="192088"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400"/>
              <a:t>Maria Tavares</a:t>
            </a:r>
            <a:br>
              <a:rPr lang="en-IN" sz="1400"/>
            </a:br>
            <a:r>
              <a:rPr lang="en-IN" sz="1400"/>
              <a:t>CCO</a:t>
            </a:r>
          </a:p>
        </p:txBody>
      </p:sp>
      <p:sp>
        <p:nvSpPr>
          <p:cNvPr id="30" name="Text Placeholder 2">
            <a:extLst>
              <a:ext uri="{FF2B5EF4-FFF2-40B4-BE49-F238E27FC236}">
                <a16:creationId xmlns:a16="http://schemas.microsoft.com/office/drawing/2014/main" id="{F7942C42-C1DD-E23B-F973-C79F30348D6F}"/>
              </a:ext>
            </a:extLst>
          </p:cNvPr>
          <p:cNvSpPr>
            <a:spLocks noGrp="1"/>
          </p:cNvSpPr>
          <p:nvPr>
            <p:custDataLst>
              <p:tags r:id="rId11"/>
            </p:custDataLst>
          </p:nvPr>
        </p:nvSpPr>
        <p:spPr bwMode="auto">
          <a:xfrm>
            <a:off x="9482138" y="4500563"/>
            <a:ext cx="1919288" cy="4556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588" tIns="71438"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IN" sz="1400" err="1"/>
              <a:t>Mikhil</a:t>
            </a:r>
            <a:r>
              <a:rPr lang="en-IN" sz="1400"/>
              <a:t> V. J.</a:t>
            </a:r>
            <a:br>
              <a:rPr lang="en-IN" sz="1400"/>
            </a:br>
            <a:r>
              <a:rPr lang="en-IN" sz="1400"/>
              <a:t>CGO</a:t>
            </a:r>
          </a:p>
        </p:txBody>
      </p:sp>
      <p:pic>
        <p:nvPicPr>
          <p:cNvPr id="7" name="Picture 14" descr="IST-UL Description – Master Mir">
            <a:extLst>
              <a:ext uri="{FF2B5EF4-FFF2-40B4-BE49-F238E27FC236}">
                <a16:creationId xmlns:a16="http://schemas.microsoft.com/office/drawing/2014/main" id="{665A7285-8CBC-7761-F0BE-264F220CBD3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36963" y="5466473"/>
            <a:ext cx="864894" cy="33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53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Muster, Grafiken, Quadrat, Text enthält.&#10;&#10;Automatisch generierte Beschreibung">
            <a:extLst>
              <a:ext uri="{FF2B5EF4-FFF2-40B4-BE49-F238E27FC236}">
                <a16:creationId xmlns:a16="http://schemas.microsoft.com/office/drawing/2014/main" id="{C51736C9-F350-0E0E-FCA3-897E09CC763D}"/>
              </a:ext>
            </a:extLst>
          </p:cNvPr>
          <p:cNvPicPr>
            <a:picLocks noChangeAspect="1"/>
          </p:cNvPicPr>
          <p:nvPr/>
        </p:nvPicPr>
        <p:blipFill>
          <a:blip r:embed="rId2"/>
          <a:stretch>
            <a:fillRect/>
          </a:stretch>
        </p:blipFill>
        <p:spPr>
          <a:xfrm>
            <a:off x="6268166" y="1086566"/>
            <a:ext cx="4684867" cy="4684867"/>
          </a:xfrm>
          <a:prstGeom prst="rect">
            <a:avLst/>
          </a:prstGeom>
        </p:spPr>
      </p:pic>
    </p:spTree>
    <p:extLst>
      <p:ext uri="{BB962C8B-B14F-4D97-AF65-F5344CB8AC3E}">
        <p14:creationId xmlns:p14="http://schemas.microsoft.com/office/powerpoint/2010/main" val="1010603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B048FD-DAC6-D285-FC86-102170321900}"/>
              </a:ext>
            </a:extLst>
          </p:cNvPr>
          <p:cNvGraphicFramePr>
            <a:graphicFrameLocks noChangeAspect="1"/>
          </p:cNvGraphicFramePr>
          <p:nvPr>
            <p:custDataLst>
              <p:tags r:id="rId1"/>
            </p:custDataLst>
            <p:extLst>
              <p:ext uri="{D42A27DB-BD31-4B8C-83A1-F6EECF244321}">
                <p14:modId xmlns:p14="http://schemas.microsoft.com/office/powerpoint/2010/main" val="10088879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7" name="think-cell data - do not delete" hidden="1">
                        <a:extLst>
                          <a:ext uri="{FF2B5EF4-FFF2-40B4-BE49-F238E27FC236}">
                            <a16:creationId xmlns:a16="http://schemas.microsoft.com/office/drawing/2014/main" id="{17B048FD-DAC6-D285-FC86-1021703219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5">
            <a:extLst>
              <a:ext uri="{FF2B5EF4-FFF2-40B4-BE49-F238E27FC236}">
                <a16:creationId xmlns:a16="http://schemas.microsoft.com/office/drawing/2014/main" id="{77A4A3AF-F19F-F31B-861B-0009BB62EAF8}"/>
              </a:ext>
            </a:extLst>
          </p:cNvPr>
          <p:cNvPicPr>
            <a:picLocks noChangeAspect="1"/>
          </p:cNvPicPr>
          <p:nvPr/>
        </p:nvPicPr>
        <p:blipFill>
          <a:blip r:embed="rId6"/>
          <a:stretch>
            <a:fillRect/>
          </a:stretch>
        </p:blipFill>
        <p:spPr>
          <a:xfrm>
            <a:off x="1865085" y="1038680"/>
            <a:ext cx="8461830" cy="4780640"/>
          </a:xfrm>
          <a:prstGeom prst="rect">
            <a:avLst/>
          </a:prstGeom>
        </p:spPr>
      </p:pic>
      <p:sp>
        <p:nvSpPr>
          <p:cNvPr id="2" name="Rectangle 1">
            <a:extLst>
              <a:ext uri="{FF2B5EF4-FFF2-40B4-BE49-F238E27FC236}">
                <a16:creationId xmlns:a16="http://schemas.microsoft.com/office/drawing/2014/main" id="{11E740D3-0935-6D2F-A724-F54FA2BC4230}"/>
              </a:ext>
            </a:extLst>
          </p:cNvPr>
          <p:cNvSpPr/>
          <p:nvPr/>
        </p:nvSpPr>
        <p:spPr>
          <a:xfrm>
            <a:off x="91440" y="121920"/>
            <a:ext cx="2123440" cy="12801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26870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865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hlinkClick r:id="rId6" action="ppaction://hlinksldjump">
                  <a:extLst>
                    <a:ext uri="{A12FA001-AC4F-418D-AE19-62706E023703}">
                      <ahyp:hlinkClr xmlns:ahyp="http://schemas.microsoft.com/office/drawing/2018/hyperlinkcolor" val="tx"/>
                    </a:ext>
                  </a:extLst>
                </a:hlinkClick>
              </a:rPr>
              <a:t>Backup</a:t>
            </a:r>
            <a:endParaRPr lang="es-ES" sz="4800"/>
          </a:p>
        </p:txBody>
      </p:sp>
      <p:graphicFrame>
        <p:nvGraphicFramePr>
          <p:cNvPr id="2" name="Table 1">
            <a:extLst>
              <a:ext uri="{FF2B5EF4-FFF2-40B4-BE49-F238E27FC236}">
                <a16:creationId xmlns:a16="http://schemas.microsoft.com/office/drawing/2014/main" id="{E3D03EE3-6822-181E-2584-DEE1BBD5A965}"/>
              </a:ext>
            </a:extLst>
          </p:cNvPr>
          <p:cNvGraphicFramePr>
            <a:graphicFrameLocks noGrp="1"/>
          </p:cNvGraphicFramePr>
          <p:nvPr>
            <p:extLst>
              <p:ext uri="{D42A27DB-BD31-4B8C-83A1-F6EECF244321}">
                <p14:modId xmlns:p14="http://schemas.microsoft.com/office/powerpoint/2010/main" val="3410476577"/>
              </p:ext>
            </p:extLst>
          </p:nvPr>
        </p:nvGraphicFramePr>
        <p:xfrm>
          <a:off x="1885156" y="2338703"/>
          <a:ext cx="8128000" cy="3627120"/>
        </p:xfrm>
        <a:graphic>
          <a:graphicData uri="http://schemas.openxmlformats.org/drawingml/2006/table">
            <a:tbl>
              <a:tblPr bandRow="1">
                <a:tableStyleId>{7E9639D4-E3E2-4D34-9284-5A2195B3D0D7}</a:tableStyleId>
              </a:tblPr>
              <a:tblGrid>
                <a:gridCol w="8128000">
                  <a:extLst>
                    <a:ext uri="{9D8B030D-6E8A-4147-A177-3AD203B41FA5}">
                      <a16:colId xmlns:a16="http://schemas.microsoft.com/office/drawing/2014/main" val="13403319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solidFill>
                            <a:schemeClr val="tx1"/>
                          </a:solidFill>
                          <a:hlinkClick r:id="rId7" action="ppaction://hlinksldjump">
                            <a:extLst>
                              <a:ext uri="{A12FA001-AC4F-418D-AE19-62706E023703}">
                                <ahyp:hlinkClr xmlns:ahyp="http://schemas.microsoft.com/office/drawing/2018/hyperlinkcolor" val="tx"/>
                              </a:ext>
                            </a:extLst>
                          </a:hlinkClick>
                        </a:rPr>
                        <a:t>Intellectual Property Rights</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96922172"/>
                  </a:ext>
                </a:extLst>
              </a:tr>
              <a:tr h="370840">
                <a:tc>
                  <a:txBody>
                    <a:bodyPr/>
                    <a:lstStyle/>
                    <a:p>
                      <a:pPr algn="ctr"/>
                      <a:r>
                        <a:rPr lang="en-GB" sz="2800">
                          <a:solidFill>
                            <a:schemeClr val="tx1"/>
                          </a:solidFill>
                          <a:hlinkClick r:id="rId8" action="ppaction://hlinksldjump">
                            <a:extLst>
                              <a:ext uri="{A12FA001-AC4F-418D-AE19-62706E023703}">
                                <ahyp:hlinkClr xmlns:ahyp="http://schemas.microsoft.com/office/drawing/2018/hyperlinkcolor" val="tx"/>
                              </a:ext>
                            </a:extLst>
                          </a:hlinkClick>
                        </a:rPr>
                        <a:t>UPC TES Lab</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16126576"/>
                  </a:ext>
                </a:extLst>
              </a:tr>
              <a:tr h="482498">
                <a:tc>
                  <a:txBody>
                    <a:bodyPr/>
                    <a:lstStyle/>
                    <a:p>
                      <a:pPr algn="ctr"/>
                      <a:r>
                        <a:rPr lang="en-GB" sz="2800">
                          <a:solidFill>
                            <a:schemeClr val="tx1"/>
                          </a:solidFill>
                          <a:hlinkClick r:id="" action="ppaction://noaction">
                            <a:extLst>
                              <a:ext uri="{A12FA001-AC4F-418D-AE19-62706E023703}">
                                <ahyp:hlinkClr xmlns:ahyp="http://schemas.microsoft.com/office/drawing/2018/hyperlinkcolor" val="tx"/>
                              </a:ext>
                            </a:extLst>
                          </a:hlinkClick>
                        </a:rPr>
                        <a:t>Sales Funnel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97082787"/>
                  </a:ext>
                </a:extLst>
              </a:tr>
              <a:tr h="370840">
                <a:tc>
                  <a:txBody>
                    <a:bodyPr/>
                    <a:lstStyle/>
                    <a:p>
                      <a:pPr algn="ctr"/>
                      <a:r>
                        <a:rPr lang="en-GB" sz="2800">
                          <a:solidFill>
                            <a:schemeClr val="tx1"/>
                          </a:solidFill>
                          <a:hlinkClick r:id="rId9" action="ppaction://hlinksldjump">
                            <a:extLst>
                              <a:ext uri="{A12FA001-AC4F-418D-AE19-62706E023703}">
                                <ahyp:hlinkClr xmlns:ahyp="http://schemas.microsoft.com/office/drawing/2018/hyperlinkcolor" val="tx"/>
                              </a:ext>
                            </a:extLst>
                          </a:hlinkClick>
                        </a:rPr>
                        <a:t>Operations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5400993"/>
                  </a:ext>
                </a:extLst>
              </a:tr>
              <a:tr h="370840">
                <a:tc>
                  <a:txBody>
                    <a:bodyPr/>
                    <a:lstStyle/>
                    <a:p>
                      <a:pPr algn="ctr"/>
                      <a:r>
                        <a:rPr lang="en-GB" sz="2800">
                          <a:solidFill>
                            <a:schemeClr val="tx1"/>
                          </a:solidFill>
                          <a:hlinkClick r:id="rId10" action="ppaction://hlinksldjump">
                            <a:extLst>
                              <a:ext uri="{A12FA001-AC4F-418D-AE19-62706E023703}">
                                <ahyp:hlinkClr xmlns:ahyp="http://schemas.microsoft.com/office/drawing/2018/hyperlinkcolor" val="tx"/>
                              </a:ext>
                            </a:extLst>
                          </a:hlinkClick>
                        </a:rPr>
                        <a:t>HR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10401877"/>
                  </a:ext>
                </a:extLst>
              </a:tr>
              <a:tr h="370840">
                <a:tc>
                  <a:txBody>
                    <a:bodyPr/>
                    <a:lstStyle/>
                    <a:p>
                      <a:pPr algn="ctr"/>
                      <a:r>
                        <a:rPr lang="en-GB" sz="2800">
                          <a:solidFill>
                            <a:schemeClr val="tx1"/>
                          </a:solidFill>
                          <a:hlinkClick r:id="rId11" action="ppaction://hlinksldjump">
                            <a:extLst>
                              <a:ext uri="{A12FA001-AC4F-418D-AE19-62706E023703}">
                                <ahyp:hlinkClr xmlns:ahyp="http://schemas.microsoft.com/office/drawing/2018/hyperlinkcolor" val="tx"/>
                              </a:ext>
                            </a:extLst>
                          </a:hlinkClick>
                        </a:rPr>
                        <a:t>Thermodynamics of a Heat Pump</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813126549"/>
                  </a:ext>
                </a:extLst>
              </a:tr>
              <a:tr h="370840">
                <a:tc>
                  <a:txBody>
                    <a:bodyPr/>
                    <a:lstStyle/>
                    <a:p>
                      <a:pPr algn="ctr"/>
                      <a:r>
                        <a:rPr lang="en-GB" sz="2800">
                          <a:solidFill>
                            <a:schemeClr val="tx1"/>
                          </a:solidFill>
                          <a:hlinkClick r:id="rId12">
                            <a:extLst>
                              <a:ext uri="{A12FA001-AC4F-418D-AE19-62706E023703}">
                                <ahyp:hlinkClr xmlns:ahyp="http://schemas.microsoft.com/office/drawing/2018/hyperlinkcolor" val="tx"/>
                              </a:ext>
                            </a:extLst>
                          </a:hlinkClick>
                        </a:rPr>
                        <a:t>Financial Model (Excel)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595814314"/>
                  </a:ext>
                </a:extLst>
              </a:tr>
            </a:tbl>
          </a:graphicData>
        </a:graphic>
      </p:graphicFrame>
    </p:spTree>
    <p:extLst>
      <p:ext uri="{BB962C8B-B14F-4D97-AF65-F5344CB8AC3E}">
        <p14:creationId xmlns:p14="http://schemas.microsoft.com/office/powerpoint/2010/main" val="2971227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AF9A53FB-4598-D949-9E40-DDEF64012D1F}"/>
              </a:ext>
            </a:extLst>
          </p:cNvPr>
          <p:cNvGraphicFramePr>
            <a:graphicFrameLocks noChangeAspect="1"/>
          </p:cNvGraphicFramePr>
          <p:nvPr>
            <p:custDataLst>
              <p:tags r:id="rId1"/>
            </p:custDataLst>
            <p:extLst>
              <p:ext uri="{D42A27DB-BD31-4B8C-83A1-F6EECF244321}">
                <p14:modId xmlns:p14="http://schemas.microsoft.com/office/powerpoint/2010/main" val="25008280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6" name="think-cell data - do not delete" hidden="1">
                        <a:extLst>
                          <a:ext uri="{FF2B5EF4-FFF2-40B4-BE49-F238E27FC236}">
                            <a16:creationId xmlns:a16="http://schemas.microsoft.com/office/drawing/2014/main" id="{AF9A53FB-4598-D949-9E40-DDEF64012D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1" descr="A black and white logo&#10;&#10;Description automatically generated">
            <a:extLst>
              <a:ext uri="{FF2B5EF4-FFF2-40B4-BE49-F238E27FC236}">
                <a16:creationId xmlns:a16="http://schemas.microsoft.com/office/drawing/2014/main" id="{93F337EB-843A-AFE0-687D-70F32033341C}"/>
              </a:ext>
            </a:extLst>
          </p:cNvPr>
          <p:cNvPicPr>
            <a:picLocks noChangeAspect="1"/>
          </p:cNvPicPr>
          <p:nvPr/>
        </p:nvPicPr>
        <p:blipFill>
          <a:blip r:embed="rId6"/>
          <a:stretch>
            <a:fillRect/>
          </a:stretch>
        </p:blipFill>
        <p:spPr>
          <a:xfrm>
            <a:off x="147379" y="147343"/>
            <a:ext cx="989682" cy="561208"/>
          </a:xfrm>
          <a:prstGeom prst="rect">
            <a:avLst/>
          </a:prstGeom>
        </p:spPr>
      </p:pic>
      <p:sp>
        <p:nvSpPr>
          <p:cNvPr id="13" name="TextBox 12">
            <a:extLst>
              <a:ext uri="{FF2B5EF4-FFF2-40B4-BE49-F238E27FC236}">
                <a16:creationId xmlns:a16="http://schemas.microsoft.com/office/drawing/2014/main" id="{27023885-5F71-A335-131A-850B5F5020C9}"/>
              </a:ext>
            </a:extLst>
          </p:cNvPr>
          <p:cNvSpPr txBox="1"/>
          <p:nvPr/>
        </p:nvSpPr>
        <p:spPr>
          <a:xfrm>
            <a:off x="1136376" y="1776902"/>
            <a:ext cx="10346279" cy="2585323"/>
          </a:xfrm>
          <a:prstGeom prst="rect">
            <a:avLst/>
          </a:prstGeom>
          <a:noFill/>
        </p:spPr>
        <p:txBody>
          <a:bodyPr wrap="square">
            <a:spAutoFit/>
          </a:bodyPr>
          <a:lstStyle/>
          <a:p>
            <a:r>
              <a:rPr lang="en-GB"/>
              <a:t>Heat Recovery Systems:</a:t>
            </a:r>
          </a:p>
          <a:p>
            <a:br>
              <a:rPr lang="en-GB"/>
            </a:br>
            <a:r>
              <a:rPr lang="en-GB"/>
              <a:t>CN103344064A – Chinese Patent by JIANGSU TENESUN HEAT PUMP CO – Use a tank</a:t>
            </a:r>
          </a:p>
          <a:p>
            <a:r>
              <a:rPr lang="en-GB"/>
              <a:t>DE3006119A1 – German Patent by LUKA HANS</a:t>
            </a:r>
            <a:br>
              <a:rPr lang="en-GB"/>
            </a:br>
            <a:endParaRPr lang="en-GB"/>
          </a:p>
          <a:p>
            <a:endParaRPr lang="en-GB"/>
          </a:p>
          <a:p>
            <a:endParaRPr lang="en-GB"/>
          </a:p>
          <a:p>
            <a:endParaRPr lang="en-GB"/>
          </a:p>
          <a:p>
            <a:endParaRPr lang="en-GB"/>
          </a:p>
        </p:txBody>
      </p:sp>
      <p:sp>
        <p:nvSpPr>
          <p:cNvPr id="2" name="Title 1">
            <a:extLst>
              <a:ext uri="{FF2B5EF4-FFF2-40B4-BE49-F238E27FC236}">
                <a16:creationId xmlns:a16="http://schemas.microsoft.com/office/drawing/2014/main" id="{65E3BCB3-994D-6E97-8FC4-A30B40EE8F5C}"/>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Current IPR Situation</a:t>
            </a:r>
          </a:p>
        </p:txBody>
      </p:sp>
    </p:spTree>
    <p:extLst>
      <p:ext uri="{BB962C8B-B14F-4D97-AF65-F5344CB8AC3E}">
        <p14:creationId xmlns:p14="http://schemas.microsoft.com/office/powerpoint/2010/main" val="877997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AF9A53FB-4598-D949-9E40-DDEF64012D1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6" name="think-cell data - do not delete" hidden="1">
                        <a:extLst>
                          <a:ext uri="{FF2B5EF4-FFF2-40B4-BE49-F238E27FC236}">
                            <a16:creationId xmlns:a16="http://schemas.microsoft.com/office/drawing/2014/main" id="{AF9A53FB-4598-D949-9E40-DDEF64012D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1" descr="A black and white logo&#10;&#10;Description automatically generated">
            <a:extLst>
              <a:ext uri="{FF2B5EF4-FFF2-40B4-BE49-F238E27FC236}">
                <a16:creationId xmlns:a16="http://schemas.microsoft.com/office/drawing/2014/main" id="{93F337EB-843A-AFE0-687D-70F32033341C}"/>
              </a:ext>
            </a:extLst>
          </p:cNvPr>
          <p:cNvPicPr>
            <a:picLocks noChangeAspect="1"/>
          </p:cNvPicPr>
          <p:nvPr/>
        </p:nvPicPr>
        <p:blipFill>
          <a:blip r:embed="rId6"/>
          <a:stretch>
            <a:fillRect/>
          </a:stretch>
        </p:blipFill>
        <p:spPr>
          <a:xfrm>
            <a:off x="147379" y="147343"/>
            <a:ext cx="989682" cy="561208"/>
          </a:xfrm>
          <a:prstGeom prst="rect">
            <a:avLst/>
          </a:prstGeom>
        </p:spPr>
      </p:pic>
      <p:sp>
        <p:nvSpPr>
          <p:cNvPr id="13" name="TextBox 12">
            <a:extLst>
              <a:ext uri="{FF2B5EF4-FFF2-40B4-BE49-F238E27FC236}">
                <a16:creationId xmlns:a16="http://schemas.microsoft.com/office/drawing/2014/main" id="{27023885-5F71-A335-131A-850B5F5020C9}"/>
              </a:ext>
            </a:extLst>
          </p:cNvPr>
          <p:cNvSpPr txBox="1"/>
          <p:nvPr/>
        </p:nvSpPr>
        <p:spPr>
          <a:xfrm>
            <a:off x="1135599" y="1430971"/>
            <a:ext cx="10346279" cy="4801314"/>
          </a:xfrm>
          <a:prstGeom prst="rect">
            <a:avLst/>
          </a:prstGeom>
          <a:noFill/>
        </p:spPr>
        <p:txBody>
          <a:bodyPr wrap="square">
            <a:spAutoFit/>
          </a:bodyPr>
          <a:lstStyle/>
          <a:p>
            <a:r>
              <a:rPr lang="en-GB"/>
              <a:t>Preventive Systems against Biofouling:</a:t>
            </a:r>
          </a:p>
          <a:p>
            <a:r>
              <a:rPr lang="en-GB"/>
              <a:t>WO2018175374A1 – Ultrasound system to prevent biofouling</a:t>
            </a:r>
          </a:p>
          <a:p>
            <a:endParaRPr lang="en-GB"/>
          </a:p>
          <a:p>
            <a:endParaRPr lang="en-GB"/>
          </a:p>
          <a:p>
            <a:r>
              <a:rPr lang="en-GB"/>
              <a:t>US7650848B2 – Sharklet Skin to prevent biofouling (Sharklet holds a total of 11 patents on this research area)</a:t>
            </a:r>
          </a:p>
          <a:p>
            <a:endParaRPr lang="en-GB"/>
          </a:p>
          <a:p>
            <a:r>
              <a:rPr lang="en-GB" sz="1200">
                <a:solidFill>
                  <a:srgbClr val="FF0000"/>
                </a:solidFill>
              </a:rPr>
              <a:t>We claim: 1. An article having a surface topography for resisting </a:t>
            </a:r>
            <a:r>
              <a:rPr lang="en-GB" sz="1200" err="1">
                <a:solidFill>
                  <a:srgbClr val="FF0000"/>
                </a:solidFill>
              </a:rPr>
              <a:t>bioadhesion</a:t>
            </a:r>
            <a:r>
              <a:rPr lang="en-GB" sz="1200">
                <a:solidFill>
                  <a:srgbClr val="FF0000"/>
                </a:solidFill>
              </a:rPr>
              <a:t> of organisms, comprising:</a:t>
            </a:r>
          </a:p>
          <a:p>
            <a:endParaRPr lang="en-GB" sz="1200">
              <a:solidFill>
                <a:srgbClr val="FF0000"/>
              </a:solidFill>
            </a:endParaRPr>
          </a:p>
          <a:p>
            <a:r>
              <a:rPr lang="en-GB" sz="1200">
                <a:solidFill>
                  <a:srgbClr val="FF0000"/>
                </a:solidFill>
              </a:rPr>
              <a:t>a base article having a surface,</a:t>
            </a:r>
          </a:p>
          <a:p>
            <a:endParaRPr lang="en-GB" sz="1200">
              <a:solidFill>
                <a:srgbClr val="FF0000"/>
              </a:solidFill>
            </a:endParaRPr>
          </a:p>
          <a:p>
            <a:r>
              <a:rPr lang="en-GB" sz="1200">
                <a:solidFill>
                  <a:srgbClr val="FF0000"/>
                </a:solidFill>
              </a:rPr>
              <a:t>wherein a composition of said surface comprises a polymer,</a:t>
            </a:r>
          </a:p>
          <a:p>
            <a:endParaRPr lang="en-GB" sz="1200">
              <a:solidFill>
                <a:srgbClr val="FF0000"/>
              </a:solidFill>
            </a:endParaRPr>
          </a:p>
          <a:p>
            <a:r>
              <a:rPr lang="en-GB" sz="1200">
                <a:solidFill>
                  <a:srgbClr val="FF0000"/>
                </a:solidFill>
              </a:rPr>
              <a:t>wherein said surface has a topography comprising a plurality of repeated patterns, each pattern being defined by a plurality of spaced apart features attached to or projected into said base article, each feature being a single elongate structure extending longitudinally along the surface of the base article,</a:t>
            </a:r>
          </a:p>
          <a:p>
            <a:endParaRPr lang="en-GB" sz="1200">
              <a:solidFill>
                <a:srgbClr val="FF0000"/>
              </a:solidFill>
            </a:endParaRPr>
          </a:p>
          <a:p>
            <a:r>
              <a:rPr lang="en-GB" sz="1200">
                <a:solidFill>
                  <a:srgbClr val="FF0000"/>
                </a:solidFill>
              </a:rPr>
              <a:t>said plurality of features each having at least one microscale dimension, each feature further having at least one </a:t>
            </a:r>
            <a:r>
              <a:rPr lang="en-GB" sz="1200" err="1">
                <a:solidFill>
                  <a:srgbClr val="FF0000"/>
                </a:solidFill>
              </a:rPr>
              <a:t>neighboring</a:t>
            </a:r>
            <a:r>
              <a:rPr lang="en-GB" sz="1200">
                <a:solidFill>
                  <a:srgbClr val="FF0000"/>
                </a:solidFill>
              </a:rPr>
              <a:t> feature having a substantially different geometry,</a:t>
            </a:r>
          </a:p>
          <a:p>
            <a:endParaRPr lang="en-GB" sz="1200">
              <a:solidFill>
                <a:srgbClr val="FF0000"/>
              </a:solidFill>
            </a:endParaRPr>
          </a:p>
          <a:p>
            <a:r>
              <a:rPr lang="en-GB" sz="1200">
                <a:solidFill>
                  <a:srgbClr val="FF0000"/>
                </a:solidFill>
              </a:rPr>
              <a:t>wherein an average first feature spacing between adjacent ones of said features is between </a:t>
            </a:r>
            <a:r>
              <a:rPr lang="en-GB" sz="1200" b="1">
                <a:solidFill>
                  <a:srgbClr val="FF0000"/>
                </a:solidFill>
              </a:rPr>
              <a:t>10 </a:t>
            </a:r>
            <a:r>
              <a:rPr lang="en-GB" sz="1200" b="1" err="1">
                <a:solidFill>
                  <a:srgbClr val="FF0000"/>
                </a:solidFill>
              </a:rPr>
              <a:t>μm</a:t>
            </a:r>
            <a:r>
              <a:rPr lang="en-GB" sz="1200" b="1">
                <a:solidFill>
                  <a:srgbClr val="FF0000"/>
                </a:solidFill>
              </a:rPr>
              <a:t> and 100 </a:t>
            </a:r>
            <a:r>
              <a:rPr lang="en-GB" sz="1200" b="1" err="1">
                <a:solidFill>
                  <a:srgbClr val="FF0000"/>
                </a:solidFill>
              </a:rPr>
              <a:t>μm</a:t>
            </a:r>
            <a:r>
              <a:rPr lang="en-GB" sz="1200">
                <a:solidFill>
                  <a:srgbClr val="FF0000"/>
                </a:solidFill>
              </a:rPr>
              <a:t> in at least a portion of said surface,</a:t>
            </a:r>
          </a:p>
          <a:p>
            <a:endParaRPr lang="en-GB" sz="1200">
              <a:solidFill>
                <a:srgbClr val="FF0000"/>
              </a:solidFill>
            </a:endParaRPr>
          </a:p>
          <a:p>
            <a:r>
              <a:rPr lang="en-GB" sz="1200">
                <a:solidFill>
                  <a:srgbClr val="FF0000"/>
                </a:solidFill>
              </a:rPr>
              <a:t>wherein said plurality of repeated patterns is separated by a pathway that is </a:t>
            </a:r>
            <a:r>
              <a:rPr lang="en-GB" sz="1200" b="1">
                <a:solidFill>
                  <a:srgbClr val="FF0000"/>
                </a:solidFill>
              </a:rPr>
              <a:t>sinusoidal in shape</a:t>
            </a:r>
            <a:r>
              <a:rPr lang="en-GB" sz="1200">
                <a:solidFill>
                  <a:srgbClr val="FF0000"/>
                </a:solidFill>
              </a:rPr>
              <a:t>.</a:t>
            </a:r>
          </a:p>
        </p:txBody>
      </p:sp>
      <p:pic>
        <p:nvPicPr>
          <p:cNvPr id="3076" name="Picture 4" descr="Sharklet Technologies, Inc.">
            <a:extLst>
              <a:ext uri="{FF2B5EF4-FFF2-40B4-BE49-F238E27FC236}">
                <a16:creationId xmlns:a16="http://schemas.microsoft.com/office/drawing/2014/main" id="{D935D050-0739-898A-B8B7-646FBC5AC8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39760" y="3203298"/>
            <a:ext cx="2948411" cy="4514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31EA1B-E8DF-C87A-DB7C-F6C3FDCDEC04}"/>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Current IPR Situation</a:t>
            </a:r>
          </a:p>
        </p:txBody>
      </p:sp>
    </p:spTree>
    <p:extLst>
      <p:ext uri="{BB962C8B-B14F-4D97-AF65-F5344CB8AC3E}">
        <p14:creationId xmlns:p14="http://schemas.microsoft.com/office/powerpoint/2010/main" val="2001991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865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hlinkClick r:id="rId6" action="ppaction://hlinksldjump">
                  <a:extLst>
                    <a:ext uri="{A12FA001-AC4F-418D-AE19-62706E023703}">
                      <ahyp:hlinkClr xmlns:ahyp="http://schemas.microsoft.com/office/drawing/2018/hyperlinkcolor" val="tx"/>
                    </a:ext>
                  </a:extLst>
                </a:hlinkClick>
              </a:rPr>
              <a:t>Backup</a:t>
            </a:r>
            <a:endParaRPr lang="es-ES" sz="4800"/>
          </a:p>
        </p:txBody>
      </p:sp>
      <p:graphicFrame>
        <p:nvGraphicFramePr>
          <p:cNvPr id="2" name="Table 1">
            <a:extLst>
              <a:ext uri="{FF2B5EF4-FFF2-40B4-BE49-F238E27FC236}">
                <a16:creationId xmlns:a16="http://schemas.microsoft.com/office/drawing/2014/main" id="{E3D03EE3-6822-181E-2584-DEE1BBD5A965}"/>
              </a:ext>
            </a:extLst>
          </p:cNvPr>
          <p:cNvGraphicFramePr>
            <a:graphicFrameLocks noGrp="1"/>
          </p:cNvGraphicFramePr>
          <p:nvPr/>
        </p:nvGraphicFramePr>
        <p:xfrm>
          <a:off x="1885156" y="2338703"/>
          <a:ext cx="8128000" cy="3627120"/>
        </p:xfrm>
        <a:graphic>
          <a:graphicData uri="http://schemas.openxmlformats.org/drawingml/2006/table">
            <a:tbl>
              <a:tblPr bandRow="1">
                <a:tableStyleId>{7E9639D4-E3E2-4D34-9284-5A2195B3D0D7}</a:tableStyleId>
              </a:tblPr>
              <a:tblGrid>
                <a:gridCol w="8128000">
                  <a:extLst>
                    <a:ext uri="{9D8B030D-6E8A-4147-A177-3AD203B41FA5}">
                      <a16:colId xmlns:a16="http://schemas.microsoft.com/office/drawing/2014/main" val="13403319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solidFill>
                            <a:schemeClr val="tx1"/>
                          </a:solidFill>
                          <a:hlinkClick r:id="rId7" action="ppaction://hlinksldjump">
                            <a:extLst>
                              <a:ext uri="{A12FA001-AC4F-418D-AE19-62706E023703}">
                                <ahyp:hlinkClr xmlns:ahyp="http://schemas.microsoft.com/office/drawing/2018/hyperlinkcolor" val="tx"/>
                              </a:ext>
                            </a:extLst>
                          </a:hlinkClick>
                        </a:rPr>
                        <a:t>Intellectual Property Rights</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96922172"/>
                  </a:ext>
                </a:extLst>
              </a:tr>
              <a:tr h="370840">
                <a:tc>
                  <a:txBody>
                    <a:bodyPr/>
                    <a:lstStyle/>
                    <a:p>
                      <a:pPr algn="ctr"/>
                      <a:r>
                        <a:rPr lang="en-GB" sz="2800">
                          <a:solidFill>
                            <a:schemeClr val="tx1"/>
                          </a:solidFill>
                          <a:hlinkClick r:id="rId8" action="ppaction://hlinksldjump">
                            <a:extLst>
                              <a:ext uri="{A12FA001-AC4F-418D-AE19-62706E023703}">
                                <ahyp:hlinkClr xmlns:ahyp="http://schemas.microsoft.com/office/drawing/2018/hyperlinkcolor" val="tx"/>
                              </a:ext>
                            </a:extLst>
                          </a:hlinkClick>
                        </a:rPr>
                        <a:t>UPC TES Lab</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16126576"/>
                  </a:ext>
                </a:extLst>
              </a:tr>
              <a:tr h="482498">
                <a:tc>
                  <a:txBody>
                    <a:bodyPr/>
                    <a:lstStyle/>
                    <a:p>
                      <a:pPr algn="ctr"/>
                      <a:r>
                        <a:rPr lang="en-GB" sz="2800">
                          <a:solidFill>
                            <a:schemeClr val="tx1"/>
                          </a:solidFill>
                          <a:hlinkClick r:id="" action="ppaction://noaction">
                            <a:extLst>
                              <a:ext uri="{A12FA001-AC4F-418D-AE19-62706E023703}">
                                <ahyp:hlinkClr xmlns:ahyp="http://schemas.microsoft.com/office/drawing/2018/hyperlinkcolor" val="tx"/>
                              </a:ext>
                            </a:extLst>
                          </a:hlinkClick>
                        </a:rPr>
                        <a:t>Sales Funnel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97082787"/>
                  </a:ext>
                </a:extLst>
              </a:tr>
              <a:tr h="370840">
                <a:tc>
                  <a:txBody>
                    <a:bodyPr/>
                    <a:lstStyle/>
                    <a:p>
                      <a:pPr algn="ctr"/>
                      <a:r>
                        <a:rPr lang="en-GB" sz="2800">
                          <a:solidFill>
                            <a:schemeClr val="tx1"/>
                          </a:solidFill>
                          <a:hlinkClick r:id="rId9" action="ppaction://hlinksldjump">
                            <a:extLst>
                              <a:ext uri="{A12FA001-AC4F-418D-AE19-62706E023703}">
                                <ahyp:hlinkClr xmlns:ahyp="http://schemas.microsoft.com/office/drawing/2018/hyperlinkcolor" val="tx"/>
                              </a:ext>
                            </a:extLst>
                          </a:hlinkClick>
                        </a:rPr>
                        <a:t>Operations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5400993"/>
                  </a:ext>
                </a:extLst>
              </a:tr>
              <a:tr h="370840">
                <a:tc>
                  <a:txBody>
                    <a:bodyPr/>
                    <a:lstStyle/>
                    <a:p>
                      <a:pPr algn="ctr"/>
                      <a:r>
                        <a:rPr lang="en-GB" sz="2800">
                          <a:solidFill>
                            <a:schemeClr val="tx1"/>
                          </a:solidFill>
                          <a:hlinkClick r:id="rId10" action="ppaction://hlinksldjump">
                            <a:extLst>
                              <a:ext uri="{A12FA001-AC4F-418D-AE19-62706E023703}">
                                <ahyp:hlinkClr xmlns:ahyp="http://schemas.microsoft.com/office/drawing/2018/hyperlinkcolor" val="tx"/>
                              </a:ext>
                            </a:extLst>
                          </a:hlinkClick>
                        </a:rPr>
                        <a:t>HR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10401877"/>
                  </a:ext>
                </a:extLst>
              </a:tr>
              <a:tr h="370840">
                <a:tc>
                  <a:txBody>
                    <a:bodyPr/>
                    <a:lstStyle/>
                    <a:p>
                      <a:pPr algn="ctr"/>
                      <a:r>
                        <a:rPr lang="en-GB" sz="2800">
                          <a:solidFill>
                            <a:schemeClr val="tx1"/>
                          </a:solidFill>
                          <a:hlinkClick r:id="rId11" action="ppaction://hlinksldjump">
                            <a:extLst>
                              <a:ext uri="{A12FA001-AC4F-418D-AE19-62706E023703}">
                                <ahyp:hlinkClr xmlns:ahyp="http://schemas.microsoft.com/office/drawing/2018/hyperlinkcolor" val="tx"/>
                              </a:ext>
                            </a:extLst>
                          </a:hlinkClick>
                        </a:rPr>
                        <a:t>Thermodynamics of a Heat Pump</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813126549"/>
                  </a:ext>
                </a:extLst>
              </a:tr>
              <a:tr h="370840">
                <a:tc>
                  <a:txBody>
                    <a:bodyPr/>
                    <a:lstStyle/>
                    <a:p>
                      <a:pPr algn="ctr"/>
                      <a:r>
                        <a:rPr lang="en-GB" sz="2800">
                          <a:solidFill>
                            <a:schemeClr val="tx1"/>
                          </a:solidFill>
                          <a:hlinkClick r:id="rId12">
                            <a:extLst>
                              <a:ext uri="{A12FA001-AC4F-418D-AE19-62706E023703}">
                                <ahyp:hlinkClr xmlns:ahyp="http://schemas.microsoft.com/office/drawing/2018/hyperlinkcolor" val="tx"/>
                              </a:ext>
                            </a:extLst>
                          </a:hlinkClick>
                        </a:rPr>
                        <a:t>Financial Model (Excel)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595814314"/>
                  </a:ext>
                </a:extLst>
              </a:tr>
            </a:tbl>
          </a:graphicData>
        </a:graphic>
      </p:graphicFrame>
    </p:spTree>
    <p:extLst>
      <p:ext uri="{BB962C8B-B14F-4D97-AF65-F5344CB8AC3E}">
        <p14:creationId xmlns:p14="http://schemas.microsoft.com/office/powerpoint/2010/main" val="48806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45CE357-9724-CAD5-7815-84B794F9324C}"/>
              </a:ext>
            </a:extLst>
          </p:cNvPr>
          <p:cNvGraphicFramePr>
            <a:graphicFrameLocks noChangeAspect="1"/>
          </p:cNvGraphicFramePr>
          <p:nvPr>
            <p:custDataLst>
              <p:tags r:id="rId1"/>
            </p:custDataLst>
            <p:extLst>
              <p:ext uri="{D42A27DB-BD31-4B8C-83A1-F6EECF244321}">
                <p14:modId xmlns:p14="http://schemas.microsoft.com/office/powerpoint/2010/main" val="9248271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52" imgW="484" imgH="486" progId="TCLayout.ActiveDocument.1">
                  <p:embed/>
                </p:oleObj>
              </mc:Choice>
              <mc:Fallback>
                <p:oleObj name="think-cell Slide" r:id="rId152" imgW="484" imgH="486" progId="TCLayout.ActiveDocument.1">
                  <p:embed/>
                  <p:pic>
                    <p:nvPicPr>
                      <p:cNvPr id="18" name="think-cell data - do not delete" hidden="1">
                        <a:extLst>
                          <a:ext uri="{FF2B5EF4-FFF2-40B4-BE49-F238E27FC236}">
                            <a16:creationId xmlns:a16="http://schemas.microsoft.com/office/drawing/2014/main" id="{F45CE357-9724-CAD5-7815-84B794F9324C}"/>
                          </a:ext>
                        </a:extLst>
                      </p:cNvPr>
                      <p:cNvPicPr/>
                      <p:nvPr/>
                    </p:nvPicPr>
                    <p:blipFill>
                      <a:blip r:embed="rId153"/>
                      <a:stretch>
                        <a:fillRect/>
                      </a:stretch>
                    </p:blipFill>
                    <p:spPr>
                      <a:xfrm>
                        <a:off x="1588" y="1588"/>
                        <a:ext cx="1588" cy="1588"/>
                      </a:xfrm>
                      <a:prstGeom prst="rect">
                        <a:avLst/>
                      </a:prstGeom>
                    </p:spPr>
                  </p:pic>
                </p:oleObj>
              </mc:Fallback>
            </mc:AlternateContent>
          </a:graphicData>
        </a:graphic>
      </p:graphicFrame>
      <p:sp>
        <p:nvSpPr>
          <p:cNvPr id="1045" name="Text Placeholder 2">
            <a:extLst>
              <a:ext uri="{FF2B5EF4-FFF2-40B4-BE49-F238E27FC236}">
                <a16:creationId xmlns:a16="http://schemas.microsoft.com/office/drawing/2014/main" id="{4833D101-3AF0-4F06-90ED-B83615C36CE9}"/>
              </a:ext>
            </a:extLst>
          </p:cNvPr>
          <p:cNvSpPr>
            <a:spLocks noGrp="1"/>
          </p:cNvSpPr>
          <p:nvPr>
            <p:custDataLst>
              <p:tags r:id="rId2"/>
            </p:custDataLst>
          </p:nvPr>
        </p:nvSpPr>
        <p:spPr bwMode="auto">
          <a:xfrm>
            <a:off x="2852738" y="847725"/>
            <a:ext cx="82867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9A22D05-F68D-4A22-895D-712AF9DC47C5}" type="datetime'''''''2''''''''''''''''''''''''''0''''''''''''''''24'''''">
              <a:rPr lang="en-GB" altLang="en-US" sz="1400" b="1" smtClean="0">
                <a:effectLst/>
              </a:rPr>
              <a:pPr marL="0" lvl="0" indent="0" algn="ctr">
                <a:spcBef>
                  <a:spcPct val="0"/>
                </a:spcBef>
                <a:spcAft>
                  <a:spcPct val="0"/>
                </a:spcAft>
                <a:buNone/>
              </a:pPr>
              <a:t>2024</a:t>
            </a:fld>
            <a:endParaRPr lang="en-GB" sz="1400" b="1"/>
          </a:p>
        </p:txBody>
      </p:sp>
      <p:sp>
        <p:nvSpPr>
          <p:cNvPr id="1070" name="Text Placeholder 2">
            <a:extLst>
              <a:ext uri="{FF2B5EF4-FFF2-40B4-BE49-F238E27FC236}">
                <a16:creationId xmlns:a16="http://schemas.microsoft.com/office/drawing/2014/main" id="{E827025C-D3B4-ED5B-EFC8-A98FD6FB504C}"/>
              </a:ext>
            </a:extLst>
          </p:cNvPr>
          <p:cNvSpPr>
            <a:spLocks noGrp="1"/>
          </p:cNvSpPr>
          <p:nvPr>
            <p:custDataLst>
              <p:tags r:id="rId3"/>
            </p:custDataLst>
          </p:nvPr>
        </p:nvSpPr>
        <p:spPr bwMode="auto">
          <a:xfrm>
            <a:off x="3681413" y="847725"/>
            <a:ext cx="189071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920B169-6DBA-46BA-8556-15ADF2D2EE96}" type="datetime'''''20''''''''''''''''''''''2''''''''''5'''''''''''''''''">
              <a:rPr lang="en-GB" altLang="en-US" sz="1400" b="1" smtClean="0"/>
              <a:pPr marL="0" lvl="0" indent="0" algn="ctr">
                <a:spcBef>
                  <a:spcPct val="0"/>
                </a:spcBef>
                <a:spcAft>
                  <a:spcPct val="0"/>
                </a:spcAft>
                <a:buNone/>
              </a:pPr>
              <a:t>2025</a:t>
            </a:fld>
            <a:endParaRPr lang="en-GB" sz="1400" b="1"/>
          </a:p>
        </p:txBody>
      </p:sp>
      <p:sp>
        <p:nvSpPr>
          <p:cNvPr id="1092" name="Text Placeholder 2">
            <a:extLst>
              <a:ext uri="{FF2B5EF4-FFF2-40B4-BE49-F238E27FC236}">
                <a16:creationId xmlns:a16="http://schemas.microsoft.com/office/drawing/2014/main" id="{601D7ED0-A0DE-6F47-3B87-C8E0239B4FD0}"/>
              </a:ext>
            </a:extLst>
          </p:cNvPr>
          <p:cNvSpPr>
            <a:spLocks noGrp="1"/>
          </p:cNvSpPr>
          <p:nvPr>
            <p:custDataLst>
              <p:tags r:id="rId4"/>
            </p:custDataLst>
          </p:nvPr>
        </p:nvSpPr>
        <p:spPr bwMode="auto">
          <a:xfrm>
            <a:off x="5572125" y="847725"/>
            <a:ext cx="18891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DDC81D9-F8EF-4C58-BAEE-9FAC83E47ED3}" type="datetime'''''''''202''''''''''''''6'''''''''''''''''''''''''''">
              <a:rPr lang="en-GB" altLang="en-US" sz="1400" b="1" smtClean="0"/>
              <a:pPr marL="0" lvl="0" indent="0" algn="ctr">
                <a:spcBef>
                  <a:spcPct val="0"/>
                </a:spcBef>
                <a:spcAft>
                  <a:spcPct val="0"/>
                </a:spcAft>
                <a:buNone/>
              </a:pPr>
              <a:t>2026</a:t>
            </a:fld>
            <a:endParaRPr lang="en-GB" sz="1400" b="1"/>
          </a:p>
        </p:txBody>
      </p:sp>
      <p:sp>
        <p:nvSpPr>
          <p:cNvPr id="1117" name="Text Placeholder 2">
            <a:extLst>
              <a:ext uri="{FF2B5EF4-FFF2-40B4-BE49-F238E27FC236}">
                <a16:creationId xmlns:a16="http://schemas.microsoft.com/office/drawing/2014/main" id="{E7B71649-1985-9AC4-1CA7-9AE1E211DE45}"/>
              </a:ext>
            </a:extLst>
          </p:cNvPr>
          <p:cNvSpPr>
            <a:spLocks noGrp="1"/>
          </p:cNvSpPr>
          <p:nvPr>
            <p:custDataLst>
              <p:tags r:id="rId5"/>
            </p:custDataLst>
          </p:nvPr>
        </p:nvSpPr>
        <p:spPr bwMode="auto">
          <a:xfrm>
            <a:off x="7461250" y="847725"/>
            <a:ext cx="189071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D8997E8-2AC9-409F-B698-35B216D6A014}" type="datetime'''''''''''''''2''''0''2''''7'''">
              <a:rPr lang="en-GB" altLang="en-US" sz="1400" b="1" smtClean="0"/>
              <a:pPr marL="0" lvl="0" indent="0" algn="ctr">
                <a:spcBef>
                  <a:spcPct val="0"/>
                </a:spcBef>
                <a:spcAft>
                  <a:spcPct val="0"/>
                </a:spcAft>
                <a:buNone/>
              </a:pPr>
              <a:t>2027</a:t>
            </a:fld>
            <a:endParaRPr lang="en-GB" sz="1400" b="1"/>
          </a:p>
        </p:txBody>
      </p:sp>
      <p:sp>
        <p:nvSpPr>
          <p:cNvPr id="1182" name="Text Placeholder 2">
            <a:extLst>
              <a:ext uri="{FF2B5EF4-FFF2-40B4-BE49-F238E27FC236}">
                <a16:creationId xmlns:a16="http://schemas.microsoft.com/office/drawing/2014/main" id="{156D60FA-B02C-4344-A49D-654F1F71E15B}"/>
              </a:ext>
            </a:extLst>
          </p:cNvPr>
          <p:cNvSpPr>
            <a:spLocks noGrp="1"/>
          </p:cNvSpPr>
          <p:nvPr>
            <p:custDataLst>
              <p:tags r:id="rId6"/>
            </p:custDataLst>
          </p:nvPr>
        </p:nvSpPr>
        <p:spPr bwMode="auto">
          <a:xfrm>
            <a:off x="9351963" y="847725"/>
            <a:ext cx="173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20E30DA-852D-4711-BD1E-CEA142C49E4F}" type="datetime'''''2''''''''''''''''''0''''''''''''''''2''''''8'''">
              <a:rPr lang="en-GB" altLang="en-US" sz="1400" b="1" smtClean="0"/>
              <a:pPr marL="0" lvl="0" indent="0" algn="ctr">
                <a:spcBef>
                  <a:spcPct val="0"/>
                </a:spcBef>
                <a:spcAft>
                  <a:spcPct val="0"/>
                </a:spcAft>
                <a:buNone/>
              </a:pPr>
              <a:t>2028</a:t>
            </a:fld>
            <a:endParaRPr lang="en-GB" sz="1400" b="1"/>
          </a:p>
        </p:txBody>
      </p:sp>
      <p:sp>
        <p:nvSpPr>
          <p:cNvPr id="1043" name="Text Placeholder 2">
            <a:extLst>
              <a:ext uri="{FF2B5EF4-FFF2-40B4-BE49-F238E27FC236}">
                <a16:creationId xmlns:a16="http://schemas.microsoft.com/office/drawing/2014/main" id="{4833D101-3AF0-4F06-90ED-B83615C36CE9}"/>
              </a:ext>
            </a:extLst>
          </p:cNvPr>
          <p:cNvSpPr>
            <a:spLocks noGrp="1"/>
          </p:cNvSpPr>
          <p:nvPr>
            <p:custDataLst>
              <p:tags r:id="rId7"/>
            </p:custDataLst>
          </p:nvPr>
        </p:nvSpPr>
        <p:spPr bwMode="auto">
          <a:xfrm>
            <a:off x="2852738" y="1087438"/>
            <a:ext cx="3524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2633982-C7DE-43F4-AB42-F9DD8FBF2418}" type="datetime'''''''''Q''''''''''''3'''''''''">
              <a:rPr lang="en-GB" altLang="en-US" sz="1400" b="1" smtClean="0">
                <a:effectLst/>
              </a:rPr>
              <a:pPr marL="0" lvl="0" indent="0" algn="ctr">
                <a:spcBef>
                  <a:spcPct val="0"/>
                </a:spcBef>
                <a:spcAft>
                  <a:spcPct val="0"/>
                </a:spcAft>
                <a:buNone/>
              </a:pPr>
              <a:t>Q3</a:t>
            </a:fld>
            <a:endParaRPr lang="en-GB" sz="1400" b="1"/>
          </a:p>
        </p:txBody>
      </p:sp>
      <p:sp>
        <p:nvSpPr>
          <p:cNvPr id="1065" name="Text Placeholder 2">
            <a:extLst>
              <a:ext uri="{FF2B5EF4-FFF2-40B4-BE49-F238E27FC236}">
                <a16:creationId xmlns:a16="http://schemas.microsoft.com/office/drawing/2014/main" id="{F1732C7E-BAE4-9688-DD11-83B596217FBC}"/>
              </a:ext>
            </a:extLst>
          </p:cNvPr>
          <p:cNvSpPr>
            <a:spLocks noGrp="1"/>
          </p:cNvSpPr>
          <p:nvPr>
            <p:custDataLst>
              <p:tags r:id="rId8"/>
            </p:custDataLst>
          </p:nvPr>
        </p:nvSpPr>
        <p:spPr bwMode="auto">
          <a:xfrm>
            <a:off x="3205163"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0D10210-2539-4E45-8D24-FADAEC3CA4DC}" type="datetime'''''''''''''Q4'''''''''''''''">
              <a:rPr lang="en-GB" altLang="en-US" sz="1400" b="1" smtClean="0"/>
              <a:pPr marL="0" lvl="0" indent="0" algn="ctr">
                <a:spcBef>
                  <a:spcPct val="0"/>
                </a:spcBef>
                <a:spcAft>
                  <a:spcPct val="0"/>
                </a:spcAft>
                <a:buNone/>
              </a:pPr>
              <a:t>Q4</a:t>
            </a:fld>
            <a:endParaRPr lang="en-GB" sz="1400" b="1"/>
          </a:p>
        </p:txBody>
      </p:sp>
      <p:sp>
        <p:nvSpPr>
          <p:cNvPr id="1066" name="Text Placeholder 2">
            <a:extLst>
              <a:ext uri="{FF2B5EF4-FFF2-40B4-BE49-F238E27FC236}">
                <a16:creationId xmlns:a16="http://schemas.microsoft.com/office/drawing/2014/main" id="{D9C05BA8-5265-C826-7644-413E9171F2D0}"/>
              </a:ext>
            </a:extLst>
          </p:cNvPr>
          <p:cNvSpPr>
            <a:spLocks noGrp="1"/>
          </p:cNvSpPr>
          <p:nvPr>
            <p:custDataLst>
              <p:tags r:id="rId9"/>
            </p:custDataLst>
          </p:nvPr>
        </p:nvSpPr>
        <p:spPr bwMode="auto">
          <a:xfrm>
            <a:off x="3681413" y="1087438"/>
            <a:ext cx="4667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B1BD8BF-B2CC-4500-B08A-16661C6921A3}" type="datetime'''''''''''''''''Q''''''1'''''''''''''''''''''''''''">
              <a:rPr lang="en-GB" altLang="en-US" sz="1400" b="1" smtClean="0"/>
              <a:pPr marL="0" lvl="0" indent="0" algn="ctr">
                <a:spcBef>
                  <a:spcPct val="0"/>
                </a:spcBef>
                <a:spcAft>
                  <a:spcPct val="0"/>
                </a:spcAft>
                <a:buNone/>
              </a:pPr>
              <a:t>Q1</a:t>
            </a:fld>
            <a:endParaRPr lang="en-GB" sz="1400" b="1"/>
          </a:p>
        </p:txBody>
      </p:sp>
      <p:sp>
        <p:nvSpPr>
          <p:cNvPr id="1067" name="Text Placeholder 2">
            <a:extLst>
              <a:ext uri="{FF2B5EF4-FFF2-40B4-BE49-F238E27FC236}">
                <a16:creationId xmlns:a16="http://schemas.microsoft.com/office/drawing/2014/main" id="{FB46435A-4E21-FA74-A1F4-FC07EFD7CF13}"/>
              </a:ext>
            </a:extLst>
          </p:cNvPr>
          <p:cNvSpPr>
            <a:spLocks noGrp="1"/>
          </p:cNvSpPr>
          <p:nvPr>
            <p:custDataLst>
              <p:tags r:id="rId10"/>
            </p:custDataLst>
          </p:nvPr>
        </p:nvSpPr>
        <p:spPr bwMode="auto">
          <a:xfrm>
            <a:off x="4148138" y="108743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E20FCEA-267C-4D62-8AD2-824EDB704BBA}" type="datetime'''''''''Q''''''''''''2'''''">
              <a:rPr lang="en-GB" altLang="en-US" sz="1400" b="1" smtClean="0"/>
              <a:pPr marL="0" lvl="0" indent="0" algn="ctr">
                <a:spcBef>
                  <a:spcPct val="0"/>
                </a:spcBef>
                <a:spcAft>
                  <a:spcPct val="0"/>
                </a:spcAft>
                <a:buNone/>
              </a:pPr>
              <a:t>Q2</a:t>
            </a:fld>
            <a:endParaRPr lang="en-GB" sz="1400" b="1"/>
          </a:p>
        </p:txBody>
      </p:sp>
      <p:sp>
        <p:nvSpPr>
          <p:cNvPr id="1068" name="Text Placeholder 2">
            <a:extLst>
              <a:ext uri="{FF2B5EF4-FFF2-40B4-BE49-F238E27FC236}">
                <a16:creationId xmlns:a16="http://schemas.microsoft.com/office/drawing/2014/main" id="{9BB74AE3-41A2-56CE-502C-E168398F8ED4}"/>
              </a:ext>
            </a:extLst>
          </p:cNvPr>
          <p:cNvSpPr>
            <a:spLocks noGrp="1"/>
          </p:cNvSpPr>
          <p:nvPr>
            <p:custDataLst>
              <p:tags r:id="rId11"/>
            </p:custDataLst>
          </p:nvPr>
        </p:nvSpPr>
        <p:spPr bwMode="auto">
          <a:xfrm>
            <a:off x="4618038" y="1087438"/>
            <a:ext cx="4778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63347ED-12E6-41DB-85F9-98C775D3301D}" type="datetime'''''Q''''''''3'''''''''''''''''''''''''''''''''''''''''">
              <a:rPr lang="en-GB" altLang="en-US" sz="1400" b="1" smtClean="0"/>
              <a:pPr marL="0" lvl="0" indent="0" algn="ctr">
                <a:spcBef>
                  <a:spcPct val="0"/>
                </a:spcBef>
                <a:spcAft>
                  <a:spcPct val="0"/>
                </a:spcAft>
                <a:buNone/>
              </a:pPr>
              <a:t>Q3</a:t>
            </a:fld>
            <a:endParaRPr lang="en-GB" sz="1400" b="1"/>
          </a:p>
        </p:txBody>
      </p:sp>
      <p:sp>
        <p:nvSpPr>
          <p:cNvPr id="1069" name="Text Placeholder 2">
            <a:extLst>
              <a:ext uri="{FF2B5EF4-FFF2-40B4-BE49-F238E27FC236}">
                <a16:creationId xmlns:a16="http://schemas.microsoft.com/office/drawing/2014/main" id="{DB5F0CA3-29F1-5EAC-8E21-DE0BAABA2F9C}"/>
              </a:ext>
            </a:extLst>
          </p:cNvPr>
          <p:cNvSpPr>
            <a:spLocks noGrp="1"/>
          </p:cNvSpPr>
          <p:nvPr>
            <p:custDataLst>
              <p:tags r:id="rId12"/>
            </p:custDataLst>
          </p:nvPr>
        </p:nvSpPr>
        <p:spPr bwMode="auto">
          <a:xfrm>
            <a:off x="5095875"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D2283A1-45CE-42B9-AB45-9A9761DDF93E}" type="datetime'''Q''''''''''''''''''''''''''''''''4'''''''''''''''">
              <a:rPr lang="en-GB" altLang="en-US" sz="1400" b="1" smtClean="0"/>
              <a:pPr marL="0" lvl="0" indent="0" algn="ctr">
                <a:spcBef>
                  <a:spcPct val="0"/>
                </a:spcBef>
                <a:spcAft>
                  <a:spcPct val="0"/>
                </a:spcAft>
                <a:buNone/>
              </a:pPr>
              <a:t>Q4</a:t>
            </a:fld>
            <a:endParaRPr lang="en-GB" sz="1400" b="1"/>
          </a:p>
        </p:txBody>
      </p:sp>
      <p:sp>
        <p:nvSpPr>
          <p:cNvPr id="1091" name="Text Placeholder 2">
            <a:extLst>
              <a:ext uri="{FF2B5EF4-FFF2-40B4-BE49-F238E27FC236}">
                <a16:creationId xmlns:a16="http://schemas.microsoft.com/office/drawing/2014/main" id="{67D26832-A94E-F6DF-6040-35AC437ED2E3}"/>
              </a:ext>
            </a:extLst>
          </p:cNvPr>
          <p:cNvSpPr>
            <a:spLocks noGrp="1"/>
          </p:cNvSpPr>
          <p:nvPr>
            <p:custDataLst>
              <p:tags r:id="rId13"/>
            </p:custDataLst>
          </p:nvPr>
        </p:nvSpPr>
        <p:spPr bwMode="auto">
          <a:xfrm>
            <a:off x="5572125" y="108743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24F83DA-D155-4FEA-8346-22C78504CFF6}" type="datetime'''''''''''Q''1'''''''">
              <a:rPr lang="en-GB" altLang="en-US" sz="1400" b="1" smtClean="0"/>
              <a:pPr marL="0" lvl="0" indent="0" algn="ctr">
                <a:spcBef>
                  <a:spcPct val="0"/>
                </a:spcBef>
                <a:spcAft>
                  <a:spcPct val="0"/>
                </a:spcAft>
                <a:buNone/>
              </a:pPr>
              <a:t>Q1</a:t>
            </a:fld>
            <a:endParaRPr lang="en-GB" sz="1400" b="1"/>
          </a:p>
        </p:txBody>
      </p:sp>
      <p:sp>
        <p:nvSpPr>
          <p:cNvPr id="1112" name="Text Placeholder 2">
            <a:extLst>
              <a:ext uri="{FF2B5EF4-FFF2-40B4-BE49-F238E27FC236}">
                <a16:creationId xmlns:a16="http://schemas.microsoft.com/office/drawing/2014/main" id="{D129F9E1-8B27-A471-80F3-A23E94FEF264}"/>
              </a:ext>
            </a:extLst>
          </p:cNvPr>
          <p:cNvSpPr>
            <a:spLocks noGrp="1"/>
          </p:cNvSpPr>
          <p:nvPr>
            <p:custDataLst>
              <p:tags r:id="rId14"/>
            </p:custDataLst>
          </p:nvPr>
        </p:nvSpPr>
        <p:spPr bwMode="auto">
          <a:xfrm>
            <a:off x="6037263" y="1087438"/>
            <a:ext cx="4714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A2C6C77-A88A-4988-A543-6616D4F803B8}" type="datetime'''''''''''''''''''Q''''''''2'''''''''''''''''''''''''''">
              <a:rPr lang="en-GB" altLang="en-US" sz="1400" b="1" smtClean="0"/>
              <a:pPr marL="0" lvl="0" indent="0" algn="ctr">
                <a:spcBef>
                  <a:spcPct val="0"/>
                </a:spcBef>
                <a:spcAft>
                  <a:spcPct val="0"/>
                </a:spcAft>
                <a:buNone/>
              </a:pPr>
              <a:t>Q2</a:t>
            </a:fld>
            <a:endParaRPr lang="en-GB" sz="1400" b="1"/>
          </a:p>
        </p:txBody>
      </p:sp>
      <p:sp>
        <p:nvSpPr>
          <p:cNvPr id="1113" name="Text Placeholder 2">
            <a:extLst>
              <a:ext uri="{FF2B5EF4-FFF2-40B4-BE49-F238E27FC236}">
                <a16:creationId xmlns:a16="http://schemas.microsoft.com/office/drawing/2014/main" id="{6DA74817-EDA7-DBE3-D60B-D4E90B6E3CFA}"/>
              </a:ext>
            </a:extLst>
          </p:cNvPr>
          <p:cNvSpPr>
            <a:spLocks noGrp="1"/>
          </p:cNvSpPr>
          <p:nvPr>
            <p:custDataLst>
              <p:tags r:id="rId15"/>
            </p:custDataLst>
          </p:nvPr>
        </p:nvSpPr>
        <p:spPr bwMode="auto">
          <a:xfrm>
            <a:off x="6508750"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9325006-448D-4358-873D-E642FDE34521}" type="datetime'''''''''''''''''''''''Q''''''''3'''''''''''''">
              <a:rPr lang="en-GB" altLang="en-US" sz="1400" b="1" smtClean="0"/>
              <a:pPr marL="0" lvl="0" indent="0" algn="ctr">
                <a:spcBef>
                  <a:spcPct val="0"/>
                </a:spcBef>
                <a:spcAft>
                  <a:spcPct val="0"/>
                </a:spcAft>
                <a:buNone/>
              </a:pPr>
              <a:t>Q3</a:t>
            </a:fld>
            <a:endParaRPr lang="en-GB" sz="1400" b="1"/>
          </a:p>
        </p:txBody>
      </p:sp>
      <p:sp>
        <p:nvSpPr>
          <p:cNvPr id="1114" name="Text Placeholder 2">
            <a:extLst>
              <a:ext uri="{FF2B5EF4-FFF2-40B4-BE49-F238E27FC236}">
                <a16:creationId xmlns:a16="http://schemas.microsoft.com/office/drawing/2014/main" id="{49223126-9E79-A5BD-9BE7-88F34318532E}"/>
              </a:ext>
            </a:extLst>
          </p:cNvPr>
          <p:cNvSpPr>
            <a:spLocks noGrp="1"/>
          </p:cNvSpPr>
          <p:nvPr>
            <p:custDataLst>
              <p:tags r:id="rId16"/>
            </p:custDataLst>
          </p:nvPr>
        </p:nvSpPr>
        <p:spPr bwMode="auto">
          <a:xfrm>
            <a:off x="6985000"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BB060F0-D2BE-4F79-B190-DC5431F3ABB2}" type="datetime'''''''''''''''''''''''''''''''''''''''''''Q''''''''4'''">
              <a:rPr lang="en-GB" altLang="en-US" sz="1400" b="1" smtClean="0"/>
              <a:pPr marL="0" lvl="0" indent="0" algn="ctr">
                <a:spcBef>
                  <a:spcPct val="0"/>
                </a:spcBef>
                <a:spcAft>
                  <a:spcPct val="0"/>
                </a:spcAft>
                <a:buNone/>
              </a:pPr>
              <a:t>Q4</a:t>
            </a:fld>
            <a:endParaRPr lang="en-GB" sz="1400" b="1"/>
          </a:p>
        </p:txBody>
      </p:sp>
      <p:sp>
        <p:nvSpPr>
          <p:cNvPr id="1115" name="Text Placeholder 2">
            <a:extLst>
              <a:ext uri="{FF2B5EF4-FFF2-40B4-BE49-F238E27FC236}">
                <a16:creationId xmlns:a16="http://schemas.microsoft.com/office/drawing/2014/main" id="{816A0AE0-572A-7EE2-C77E-A25DFC93DEC6}"/>
              </a:ext>
            </a:extLst>
          </p:cNvPr>
          <p:cNvSpPr>
            <a:spLocks noGrp="1"/>
          </p:cNvSpPr>
          <p:nvPr>
            <p:custDataLst>
              <p:tags r:id="rId17"/>
            </p:custDataLst>
          </p:nvPr>
        </p:nvSpPr>
        <p:spPr bwMode="auto">
          <a:xfrm>
            <a:off x="7461250" y="1087438"/>
            <a:ext cx="4667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F38E4C6-2F00-433A-B71E-2A063779B1F1}" type="datetime'''''''Q''''''''''''''''''''1'''''">
              <a:rPr lang="en-GB" altLang="en-US" sz="1400" b="1" smtClean="0"/>
              <a:pPr marL="0" lvl="0" indent="0" algn="ctr">
                <a:spcBef>
                  <a:spcPct val="0"/>
                </a:spcBef>
                <a:spcAft>
                  <a:spcPct val="0"/>
                </a:spcAft>
                <a:buNone/>
              </a:pPr>
              <a:t>Q1</a:t>
            </a:fld>
            <a:endParaRPr lang="en-GB" sz="1400" b="1"/>
          </a:p>
        </p:txBody>
      </p:sp>
      <p:sp>
        <p:nvSpPr>
          <p:cNvPr id="1116" name="Text Placeholder 2">
            <a:extLst>
              <a:ext uri="{FF2B5EF4-FFF2-40B4-BE49-F238E27FC236}">
                <a16:creationId xmlns:a16="http://schemas.microsoft.com/office/drawing/2014/main" id="{BE6D6C81-3FB5-D8F5-C587-E1B531E4EAE9}"/>
              </a:ext>
            </a:extLst>
          </p:cNvPr>
          <p:cNvSpPr>
            <a:spLocks noGrp="1"/>
          </p:cNvSpPr>
          <p:nvPr>
            <p:custDataLst>
              <p:tags r:id="rId18"/>
            </p:custDataLst>
          </p:nvPr>
        </p:nvSpPr>
        <p:spPr bwMode="auto">
          <a:xfrm>
            <a:off x="7927975" y="1087438"/>
            <a:ext cx="4714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30FF785-4C4A-4EAE-AD09-9ABD80673992}" type="datetime'''''''''''''''''''''''''''''''Q''''''''''''''''''''''''2'''">
              <a:rPr lang="en-GB" altLang="en-US" sz="1400" b="1" smtClean="0"/>
              <a:pPr marL="0" lvl="0" indent="0" algn="ctr">
                <a:spcBef>
                  <a:spcPct val="0"/>
                </a:spcBef>
                <a:spcAft>
                  <a:spcPct val="0"/>
                </a:spcAft>
                <a:buNone/>
              </a:pPr>
              <a:t>Q2</a:t>
            </a:fld>
            <a:endParaRPr lang="en-GB" sz="1400" b="1"/>
          </a:p>
        </p:txBody>
      </p:sp>
      <p:sp>
        <p:nvSpPr>
          <p:cNvPr id="1141" name="Text Placeholder 2">
            <a:extLst>
              <a:ext uri="{FF2B5EF4-FFF2-40B4-BE49-F238E27FC236}">
                <a16:creationId xmlns:a16="http://schemas.microsoft.com/office/drawing/2014/main" id="{B0C9B7C2-5C7D-9302-91BA-A7224F0825FD}"/>
              </a:ext>
            </a:extLst>
          </p:cNvPr>
          <p:cNvSpPr>
            <a:spLocks noGrp="1"/>
          </p:cNvSpPr>
          <p:nvPr>
            <p:custDataLst>
              <p:tags r:id="rId19"/>
            </p:custDataLst>
          </p:nvPr>
        </p:nvSpPr>
        <p:spPr bwMode="auto">
          <a:xfrm>
            <a:off x="8399463"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EC172F6-CE3B-459B-97C0-A984F90F836B}" type="datetime'''''''''''''Q''''''''''''''''''''3'''">
              <a:rPr lang="en-GB" altLang="en-US" sz="1400" b="1" smtClean="0"/>
              <a:pPr marL="0" lvl="0" indent="0" algn="ctr">
                <a:spcBef>
                  <a:spcPct val="0"/>
                </a:spcBef>
                <a:spcAft>
                  <a:spcPct val="0"/>
                </a:spcAft>
                <a:buNone/>
              </a:pPr>
              <a:t>Q3</a:t>
            </a:fld>
            <a:endParaRPr lang="en-GB" sz="1400" b="1"/>
          </a:p>
        </p:txBody>
      </p:sp>
      <p:sp>
        <p:nvSpPr>
          <p:cNvPr id="1142" name="Text Placeholder 2">
            <a:extLst>
              <a:ext uri="{FF2B5EF4-FFF2-40B4-BE49-F238E27FC236}">
                <a16:creationId xmlns:a16="http://schemas.microsoft.com/office/drawing/2014/main" id="{B39E3D59-D84A-17F2-52E6-93DC3EB0762B}"/>
              </a:ext>
            </a:extLst>
          </p:cNvPr>
          <p:cNvSpPr>
            <a:spLocks noGrp="1"/>
          </p:cNvSpPr>
          <p:nvPr>
            <p:custDataLst>
              <p:tags r:id="rId20"/>
            </p:custDataLst>
          </p:nvPr>
        </p:nvSpPr>
        <p:spPr bwMode="auto">
          <a:xfrm>
            <a:off x="8875713"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A420559-377A-46D2-8636-6787C087AB13}" type="datetime'''''''''''''''''''Q''''4'''''''''''''''''''''''">
              <a:rPr lang="en-GB" altLang="en-US" sz="1400" b="1" smtClean="0"/>
              <a:pPr marL="0" lvl="0" indent="0" algn="ctr">
                <a:spcBef>
                  <a:spcPct val="0"/>
                </a:spcBef>
                <a:spcAft>
                  <a:spcPct val="0"/>
                </a:spcAft>
                <a:buNone/>
              </a:pPr>
              <a:t>Q4</a:t>
            </a:fld>
            <a:endParaRPr lang="en-GB" sz="1400" b="1"/>
          </a:p>
        </p:txBody>
      </p:sp>
      <p:sp>
        <p:nvSpPr>
          <p:cNvPr id="1177" name="Text Placeholder 2">
            <a:extLst>
              <a:ext uri="{FF2B5EF4-FFF2-40B4-BE49-F238E27FC236}">
                <a16:creationId xmlns:a16="http://schemas.microsoft.com/office/drawing/2014/main" id="{FDA98DFD-A783-3823-4504-387E25128030}"/>
              </a:ext>
            </a:extLst>
          </p:cNvPr>
          <p:cNvSpPr>
            <a:spLocks noGrp="1"/>
          </p:cNvSpPr>
          <p:nvPr>
            <p:custDataLst>
              <p:tags r:id="rId21"/>
            </p:custDataLst>
          </p:nvPr>
        </p:nvSpPr>
        <p:spPr bwMode="auto">
          <a:xfrm>
            <a:off x="9351963" y="1087438"/>
            <a:ext cx="4714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942FAA8-5BB2-4190-9447-9C6B6EE8E6D7}" type="datetime'Q''''''''''''''''''''''1'''''''''''''''''''''''''''">
              <a:rPr lang="en-GB" altLang="en-US" sz="1400" b="1" smtClean="0"/>
              <a:pPr marL="0" lvl="0" indent="0" algn="ctr">
                <a:spcBef>
                  <a:spcPct val="0"/>
                </a:spcBef>
                <a:spcAft>
                  <a:spcPct val="0"/>
                </a:spcAft>
                <a:buNone/>
              </a:pPr>
              <a:t>Q1</a:t>
            </a:fld>
            <a:endParaRPr lang="en-GB" sz="1400" b="1"/>
          </a:p>
        </p:txBody>
      </p:sp>
      <p:sp>
        <p:nvSpPr>
          <p:cNvPr id="1179" name="Text Placeholder 2">
            <a:extLst>
              <a:ext uri="{FF2B5EF4-FFF2-40B4-BE49-F238E27FC236}">
                <a16:creationId xmlns:a16="http://schemas.microsoft.com/office/drawing/2014/main" id="{07C15B01-CDDB-9743-4415-5A12BC6FD7F4}"/>
              </a:ext>
            </a:extLst>
          </p:cNvPr>
          <p:cNvSpPr>
            <a:spLocks noGrp="1"/>
          </p:cNvSpPr>
          <p:nvPr>
            <p:custDataLst>
              <p:tags r:id="rId22"/>
            </p:custDataLst>
          </p:nvPr>
        </p:nvSpPr>
        <p:spPr bwMode="auto">
          <a:xfrm>
            <a:off x="9823450" y="1087438"/>
            <a:ext cx="4714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826C151-BC56-4E2D-BE6C-FD9B42ADF587}" type="datetime'''''''''''''''''''''''''''Q''''''''''''''''''2'''''''''''''">
              <a:rPr lang="en-GB" altLang="en-US" sz="1400" b="1" smtClean="0"/>
              <a:pPr marL="0" lvl="0" indent="0" algn="ctr">
                <a:spcBef>
                  <a:spcPct val="0"/>
                </a:spcBef>
                <a:spcAft>
                  <a:spcPct val="0"/>
                </a:spcAft>
                <a:buNone/>
              </a:pPr>
              <a:t>Q2</a:t>
            </a:fld>
            <a:endParaRPr lang="en-GB" sz="1400" b="1"/>
          </a:p>
        </p:txBody>
      </p:sp>
      <p:sp>
        <p:nvSpPr>
          <p:cNvPr id="1180" name="Text Placeholder 2">
            <a:extLst>
              <a:ext uri="{FF2B5EF4-FFF2-40B4-BE49-F238E27FC236}">
                <a16:creationId xmlns:a16="http://schemas.microsoft.com/office/drawing/2014/main" id="{9826C535-F5B4-BF08-F2FF-277BFD7E16FB}"/>
              </a:ext>
            </a:extLst>
          </p:cNvPr>
          <p:cNvSpPr>
            <a:spLocks noGrp="1"/>
          </p:cNvSpPr>
          <p:nvPr>
            <p:custDataLst>
              <p:tags r:id="rId23"/>
            </p:custDataLst>
          </p:nvPr>
        </p:nvSpPr>
        <p:spPr bwMode="auto">
          <a:xfrm>
            <a:off x="10294938" y="1087438"/>
            <a:ext cx="4762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44634BC-CF89-471E-B406-192CC921D7B1}" type="datetime'''''''''''''''''''''''''''''Q''3'''''">
              <a:rPr lang="en-GB" altLang="en-US" sz="1400" b="1" smtClean="0"/>
              <a:pPr marL="0" lvl="0" indent="0" algn="ctr">
                <a:spcBef>
                  <a:spcPct val="0"/>
                </a:spcBef>
                <a:spcAft>
                  <a:spcPct val="0"/>
                </a:spcAft>
                <a:buNone/>
              </a:pPr>
              <a:t>Q3</a:t>
            </a:fld>
            <a:endParaRPr lang="en-GB" sz="1400" b="1"/>
          </a:p>
        </p:txBody>
      </p:sp>
      <p:sp>
        <p:nvSpPr>
          <p:cNvPr id="1181" name="Text Placeholder 2">
            <a:extLst>
              <a:ext uri="{FF2B5EF4-FFF2-40B4-BE49-F238E27FC236}">
                <a16:creationId xmlns:a16="http://schemas.microsoft.com/office/drawing/2014/main" id="{6AF0DFAE-73A7-3CB3-5B39-CD1FC994F125}"/>
              </a:ext>
            </a:extLst>
          </p:cNvPr>
          <p:cNvSpPr>
            <a:spLocks noGrp="1"/>
          </p:cNvSpPr>
          <p:nvPr>
            <p:custDataLst>
              <p:tags r:id="rId24"/>
            </p:custDataLst>
          </p:nvPr>
        </p:nvSpPr>
        <p:spPr bwMode="auto">
          <a:xfrm>
            <a:off x="10771188" y="1087438"/>
            <a:ext cx="31591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6D4B8A0-A37B-4E75-A0F6-9F217B82774B}" type="datetime'''''''''''''''''''''''''''''''''''''Q''''''''''''4'''''''">
              <a:rPr lang="en-GB" altLang="en-US" sz="1400" b="1" smtClean="0"/>
              <a:pPr marL="0" lvl="0" indent="0" algn="ctr">
                <a:spcBef>
                  <a:spcPct val="0"/>
                </a:spcBef>
                <a:spcAft>
                  <a:spcPct val="0"/>
                </a:spcAft>
                <a:buNone/>
              </a:pPr>
              <a:t>Q4</a:t>
            </a:fld>
            <a:endParaRPr lang="en-GB" sz="1400" b="1"/>
          </a:p>
        </p:txBody>
      </p:sp>
      <p:cxnSp>
        <p:nvCxnSpPr>
          <p:cNvPr id="1093" name="Straight Connector 1092">
            <a:extLst>
              <a:ext uri="{FF2B5EF4-FFF2-40B4-BE49-F238E27FC236}">
                <a16:creationId xmlns:a16="http://schemas.microsoft.com/office/drawing/2014/main" id="{4C53E8FB-8837-AF6F-3DDA-E045BA1E393C}"/>
              </a:ext>
            </a:extLst>
          </p:cNvPr>
          <p:cNvCxnSpPr/>
          <p:nvPr>
            <p:custDataLst>
              <p:tags r:id="rId25"/>
            </p:custDataLst>
          </p:nvPr>
        </p:nvCxnSpPr>
        <p:spPr bwMode="auto">
          <a:xfrm>
            <a:off x="5572125" y="1327150"/>
            <a:ext cx="0" cy="530383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1" name="Straight Connector 1070">
            <a:extLst>
              <a:ext uri="{FF2B5EF4-FFF2-40B4-BE49-F238E27FC236}">
                <a16:creationId xmlns:a16="http://schemas.microsoft.com/office/drawing/2014/main" id="{5A508065-9F94-F768-BDD9-43FAFBDCF8CA}"/>
              </a:ext>
            </a:extLst>
          </p:cNvPr>
          <p:cNvCxnSpPr/>
          <p:nvPr>
            <p:custDataLst>
              <p:tags r:id="rId26"/>
            </p:custDataLst>
          </p:nvPr>
        </p:nvCxnSpPr>
        <p:spPr bwMode="auto">
          <a:xfrm>
            <a:off x="3681413" y="1327150"/>
            <a:ext cx="0" cy="530383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90ECDB32-40B6-F28B-01C7-4E4C74A86D5F}"/>
              </a:ext>
            </a:extLst>
          </p:cNvPr>
          <p:cNvCxnSpPr/>
          <p:nvPr>
            <p:custDataLst>
              <p:tags r:id="rId27"/>
            </p:custDataLst>
          </p:nvPr>
        </p:nvCxnSpPr>
        <p:spPr bwMode="auto">
          <a:xfrm>
            <a:off x="930275" y="1327150"/>
            <a:ext cx="0" cy="53038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B5527A1B-02BB-BBAB-80DB-822C8A429C84}"/>
              </a:ext>
            </a:extLst>
          </p:cNvPr>
          <p:cNvCxnSpPr/>
          <p:nvPr>
            <p:custDataLst>
              <p:tags r:id="rId28"/>
            </p:custDataLst>
          </p:nvPr>
        </p:nvCxnSpPr>
        <p:spPr bwMode="auto">
          <a:xfrm>
            <a:off x="11087100" y="1327150"/>
            <a:ext cx="0" cy="53038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142F4E1-E141-9B26-0AEE-E4CB127E574C}"/>
              </a:ext>
            </a:extLst>
          </p:cNvPr>
          <p:cNvCxnSpPr/>
          <p:nvPr>
            <p:custDataLst>
              <p:tags r:id="rId29"/>
            </p:custDataLst>
          </p:nvPr>
        </p:nvCxnSpPr>
        <p:spPr bwMode="auto">
          <a:xfrm>
            <a:off x="2852738" y="1327150"/>
            <a:ext cx="0" cy="5303838"/>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3" name="Straight Connector 1182">
            <a:extLst>
              <a:ext uri="{FF2B5EF4-FFF2-40B4-BE49-F238E27FC236}">
                <a16:creationId xmlns:a16="http://schemas.microsoft.com/office/drawing/2014/main" id="{4BC494FF-912E-F952-0FDC-070C1421D81E}"/>
              </a:ext>
            </a:extLst>
          </p:cNvPr>
          <p:cNvCxnSpPr/>
          <p:nvPr>
            <p:custDataLst>
              <p:tags r:id="rId30"/>
            </p:custDataLst>
          </p:nvPr>
        </p:nvCxnSpPr>
        <p:spPr bwMode="auto">
          <a:xfrm>
            <a:off x="9351963" y="1327150"/>
            <a:ext cx="0" cy="530383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8" name="Straight Connector 1117">
            <a:extLst>
              <a:ext uri="{FF2B5EF4-FFF2-40B4-BE49-F238E27FC236}">
                <a16:creationId xmlns:a16="http://schemas.microsoft.com/office/drawing/2014/main" id="{E02BD81E-3092-8CC4-BA14-1D007B9CBFF8}"/>
              </a:ext>
            </a:extLst>
          </p:cNvPr>
          <p:cNvCxnSpPr/>
          <p:nvPr>
            <p:custDataLst>
              <p:tags r:id="rId31"/>
            </p:custDataLst>
          </p:nvPr>
        </p:nvCxnSpPr>
        <p:spPr bwMode="auto">
          <a:xfrm>
            <a:off x="7461250" y="1327150"/>
            <a:ext cx="0" cy="5303838"/>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5" name="Straight Connector 1074">
            <a:extLst>
              <a:ext uri="{FF2B5EF4-FFF2-40B4-BE49-F238E27FC236}">
                <a16:creationId xmlns:a16="http://schemas.microsoft.com/office/drawing/2014/main" id="{9B6F8FAF-46F2-50BF-52A2-BF93C979C700}"/>
              </a:ext>
            </a:extLst>
          </p:cNvPr>
          <p:cNvCxnSpPr/>
          <p:nvPr>
            <p:custDataLst>
              <p:tags r:id="rId32"/>
            </p:custDataLst>
          </p:nvPr>
        </p:nvCxnSpPr>
        <p:spPr bwMode="auto">
          <a:xfrm>
            <a:off x="50958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9" name="Straight Connector 1118">
            <a:extLst>
              <a:ext uri="{FF2B5EF4-FFF2-40B4-BE49-F238E27FC236}">
                <a16:creationId xmlns:a16="http://schemas.microsoft.com/office/drawing/2014/main" id="{033D095E-771E-6D8E-9747-E3FBC1515A02}"/>
              </a:ext>
            </a:extLst>
          </p:cNvPr>
          <p:cNvCxnSpPr/>
          <p:nvPr>
            <p:custDataLst>
              <p:tags r:id="rId33"/>
            </p:custDataLst>
          </p:nvPr>
        </p:nvCxnSpPr>
        <p:spPr bwMode="auto">
          <a:xfrm>
            <a:off x="60372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0" name="Straight Connector 1119">
            <a:extLst>
              <a:ext uri="{FF2B5EF4-FFF2-40B4-BE49-F238E27FC236}">
                <a16:creationId xmlns:a16="http://schemas.microsoft.com/office/drawing/2014/main" id="{4E818BC1-4D59-605B-01DD-AA541FBB8907}"/>
              </a:ext>
            </a:extLst>
          </p:cNvPr>
          <p:cNvCxnSpPr/>
          <p:nvPr>
            <p:custDataLst>
              <p:tags r:id="rId34"/>
            </p:custDataLst>
          </p:nvPr>
        </p:nvCxnSpPr>
        <p:spPr bwMode="auto">
          <a:xfrm>
            <a:off x="65087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1" name="Straight Connector 1120">
            <a:extLst>
              <a:ext uri="{FF2B5EF4-FFF2-40B4-BE49-F238E27FC236}">
                <a16:creationId xmlns:a16="http://schemas.microsoft.com/office/drawing/2014/main" id="{1C02EF5B-F127-F71C-4335-215E0F1688A2}"/>
              </a:ext>
            </a:extLst>
          </p:cNvPr>
          <p:cNvCxnSpPr/>
          <p:nvPr>
            <p:custDataLst>
              <p:tags r:id="rId35"/>
            </p:custDataLst>
          </p:nvPr>
        </p:nvCxnSpPr>
        <p:spPr bwMode="auto">
          <a:xfrm>
            <a:off x="698500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2" name="Straight Connector 1121">
            <a:extLst>
              <a:ext uri="{FF2B5EF4-FFF2-40B4-BE49-F238E27FC236}">
                <a16:creationId xmlns:a16="http://schemas.microsoft.com/office/drawing/2014/main" id="{5386E30E-342A-1BC8-948B-6E43F9CE8B77}"/>
              </a:ext>
            </a:extLst>
          </p:cNvPr>
          <p:cNvCxnSpPr/>
          <p:nvPr>
            <p:custDataLst>
              <p:tags r:id="rId36"/>
            </p:custDataLst>
          </p:nvPr>
        </p:nvCxnSpPr>
        <p:spPr bwMode="auto">
          <a:xfrm>
            <a:off x="79279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3" name="Straight Connector 1142">
            <a:extLst>
              <a:ext uri="{FF2B5EF4-FFF2-40B4-BE49-F238E27FC236}">
                <a16:creationId xmlns:a16="http://schemas.microsoft.com/office/drawing/2014/main" id="{26B3A6F2-BFC5-59AD-6FC6-678B970E3CBB}"/>
              </a:ext>
            </a:extLst>
          </p:cNvPr>
          <p:cNvCxnSpPr/>
          <p:nvPr>
            <p:custDataLst>
              <p:tags r:id="rId37"/>
            </p:custDataLst>
          </p:nvPr>
        </p:nvCxnSpPr>
        <p:spPr bwMode="auto">
          <a:xfrm>
            <a:off x="83994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4" name="Straight Connector 1143">
            <a:extLst>
              <a:ext uri="{FF2B5EF4-FFF2-40B4-BE49-F238E27FC236}">
                <a16:creationId xmlns:a16="http://schemas.microsoft.com/office/drawing/2014/main" id="{5D6C990B-E065-A45C-8F1B-FE593F100B8B}"/>
              </a:ext>
            </a:extLst>
          </p:cNvPr>
          <p:cNvCxnSpPr/>
          <p:nvPr>
            <p:custDataLst>
              <p:tags r:id="rId38"/>
            </p:custDataLst>
          </p:nvPr>
        </p:nvCxnSpPr>
        <p:spPr bwMode="auto">
          <a:xfrm>
            <a:off x="88757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5" name="Straight Connector 1184">
            <a:extLst>
              <a:ext uri="{FF2B5EF4-FFF2-40B4-BE49-F238E27FC236}">
                <a16:creationId xmlns:a16="http://schemas.microsoft.com/office/drawing/2014/main" id="{4E95574B-AEEF-5784-970C-1DB0877C0908}"/>
              </a:ext>
            </a:extLst>
          </p:cNvPr>
          <p:cNvCxnSpPr/>
          <p:nvPr>
            <p:custDataLst>
              <p:tags r:id="rId39"/>
            </p:custDataLst>
          </p:nvPr>
        </p:nvCxnSpPr>
        <p:spPr bwMode="auto">
          <a:xfrm>
            <a:off x="102949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6" name="Straight Connector 1185">
            <a:extLst>
              <a:ext uri="{FF2B5EF4-FFF2-40B4-BE49-F238E27FC236}">
                <a16:creationId xmlns:a16="http://schemas.microsoft.com/office/drawing/2014/main" id="{AEBF3167-13E5-B0E3-5A9F-E37C672C0E5D}"/>
              </a:ext>
            </a:extLst>
          </p:cNvPr>
          <p:cNvCxnSpPr/>
          <p:nvPr>
            <p:custDataLst>
              <p:tags r:id="rId40"/>
            </p:custDataLst>
          </p:nvPr>
        </p:nvCxnSpPr>
        <p:spPr bwMode="auto">
          <a:xfrm>
            <a:off x="1077118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9" name="Straight Connector 1148">
            <a:extLst>
              <a:ext uri="{FF2B5EF4-FFF2-40B4-BE49-F238E27FC236}">
                <a16:creationId xmlns:a16="http://schemas.microsoft.com/office/drawing/2014/main" id="{56BB952D-9C92-01BB-B259-E90A0EB9CEF7}"/>
              </a:ext>
            </a:extLst>
          </p:cNvPr>
          <p:cNvCxnSpPr/>
          <p:nvPr>
            <p:custDataLst>
              <p:tags r:id="rId41"/>
            </p:custDataLst>
          </p:nvPr>
        </p:nvCxnSpPr>
        <p:spPr bwMode="auto">
          <a:xfrm>
            <a:off x="28892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0" name="Straight Connector 1149">
            <a:extLst>
              <a:ext uri="{FF2B5EF4-FFF2-40B4-BE49-F238E27FC236}">
                <a16:creationId xmlns:a16="http://schemas.microsoft.com/office/drawing/2014/main" id="{431FE442-35A0-AB6E-8081-D37CF0763991}"/>
              </a:ext>
            </a:extLst>
          </p:cNvPr>
          <p:cNvCxnSpPr/>
          <p:nvPr>
            <p:custDataLst>
              <p:tags r:id="rId42"/>
            </p:custDataLst>
          </p:nvPr>
        </p:nvCxnSpPr>
        <p:spPr bwMode="auto">
          <a:xfrm>
            <a:off x="304958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1" name="Straight Connector 1150">
            <a:extLst>
              <a:ext uri="{FF2B5EF4-FFF2-40B4-BE49-F238E27FC236}">
                <a16:creationId xmlns:a16="http://schemas.microsoft.com/office/drawing/2014/main" id="{94EC65D8-3BB2-B5BD-8862-280970A5109A}"/>
              </a:ext>
            </a:extLst>
          </p:cNvPr>
          <p:cNvCxnSpPr/>
          <p:nvPr>
            <p:custDataLst>
              <p:tags r:id="rId43"/>
            </p:custDataLst>
          </p:nvPr>
        </p:nvCxnSpPr>
        <p:spPr bwMode="auto">
          <a:xfrm>
            <a:off x="336550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2" name="Straight Connector 1151">
            <a:extLst>
              <a:ext uri="{FF2B5EF4-FFF2-40B4-BE49-F238E27FC236}">
                <a16:creationId xmlns:a16="http://schemas.microsoft.com/office/drawing/2014/main" id="{5D33E843-6063-25AE-D75B-0A8004FB70C1}"/>
              </a:ext>
            </a:extLst>
          </p:cNvPr>
          <p:cNvCxnSpPr/>
          <p:nvPr>
            <p:custDataLst>
              <p:tags r:id="rId44"/>
            </p:custDataLst>
          </p:nvPr>
        </p:nvCxnSpPr>
        <p:spPr bwMode="auto">
          <a:xfrm>
            <a:off x="35210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3" name="Straight Connector 1152">
            <a:extLst>
              <a:ext uri="{FF2B5EF4-FFF2-40B4-BE49-F238E27FC236}">
                <a16:creationId xmlns:a16="http://schemas.microsoft.com/office/drawing/2014/main" id="{B050898B-6E53-C3BF-1D12-E523037F07BF}"/>
              </a:ext>
            </a:extLst>
          </p:cNvPr>
          <p:cNvCxnSpPr/>
          <p:nvPr>
            <p:custDataLst>
              <p:tags r:id="rId45"/>
            </p:custDataLst>
          </p:nvPr>
        </p:nvCxnSpPr>
        <p:spPr bwMode="auto">
          <a:xfrm>
            <a:off x="38417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4" name="Straight Connector 1153">
            <a:extLst>
              <a:ext uri="{FF2B5EF4-FFF2-40B4-BE49-F238E27FC236}">
                <a16:creationId xmlns:a16="http://schemas.microsoft.com/office/drawing/2014/main" id="{36D31994-65B7-2C34-A534-27CA0E67347B}"/>
              </a:ext>
            </a:extLst>
          </p:cNvPr>
          <p:cNvCxnSpPr/>
          <p:nvPr>
            <p:custDataLst>
              <p:tags r:id="rId46"/>
            </p:custDataLst>
          </p:nvPr>
        </p:nvCxnSpPr>
        <p:spPr bwMode="auto">
          <a:xfrm>
            <a:off x="39862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5" name="Straight Connector 1154">
            <a:extLst>
              <a:ext uri="{FF2B5EF4-FFF2-40B4-BE49-F238E27FC236}">
                <a16:creationId xmlns:a16="http://schemas.microsoft.com/office/drawing/2014/main" id="{F12F7D2C-0A2E-B828-0C21-2043BE41CA83}"/>
              </a:ext>
            </a:extLst>
          </p:cNvPr>
          <p:cNvCxnSpPr/>
          <p:nvPr>
            <p:custDataLst>
              <p:tags r:id="rId47"/>
            </p:custDataLst>
          </p:nvPr>
        </p:nvCxnSpPr>
        <p:spPr bwMode="auto">
          <a:xfrm>
            <a:off x="43021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6" name="Straight Connector 1155">
            <a:extLst>
              <a:ext uri="{FF2B5EF4-FFF2-40B4-BE49-F238E27FC236}">
                <a16:creationId xmlns:a16="http://schemas.microsoft.com/office/drawing/2014/main" id="{297011FC-5F8C-C67C-0921-3B6AAD9FAC24}"/>
              </a:ext>
            </a:extLst>
          </p:cNvPr>
          <p:cNvCxnSpPr/>
          <p:nvPr>
            <p:custDataLst>
              <p:tags r:id="rId48"/>
            </p:custDataLst>
          </p:nvPr>
        </p:nvCxnSpPr>
        <p:spPr bwMode="auto">
          <a:xfrm>
            <a:off x="44640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7" name="Straight Connector 1156">
            <a:extLst>
              <a:ext uri="{FF2B5EF4-FFF2-40B4-BE49-F238E27FC236}">
                <a16:creationId xmlns:a16="http://schemas.microsoft.com/office/drawing/2014/main" id="{1AC5A4EA-20E5-2D7D-A95C-687ABFAF1C61}"/>
              </a:ext>
            </a:extLst>
          </p:cNvPr>
          <p:cNvCxnSpPr/>
          <p:nvPr>
            <p:custDataLst>
              <p:tags r:id="rId49"/>
            </p:custDataLst>
          </p:nvPr>
        </p:nvCxnSpPr>
        <p:spPr bwMode="auto">
          <a:xfrm>
            <a:off x="47799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8" name="Straight Connector 1157">
            <a:extLst>
              <a:ext uri="{FF2B5EF4-FFF2-40B4-BE49-F238E27FC236}">
                <a16:creationId xmlns:a16="http://schemas.microsoft.com/office/drawing/2014/main" id="{1FE3DF35-8657-DE04-2438-492A9ED8B4D6}"/>
              </a:ext>
            </a:extLst>
          </p:cNvPr>
          <p:cNvCxnSpPr/>
          <p:nvPr>
            <p:custDataLst>
              <p:tags r:id="rId50"/>
            </p:custDataLst>
          </p:nvPr>
        </p:nvCxnSpPr>
        <p:spPr bwMode="auto">
          <a:xfrm>
            <a:off x="494030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9" name="Straight Connector 1158">
            <a:extLst>
              <a:ext uri="{FF2B5EF4-FFF2-40B4-BE49-F238E27FC236}">
                <a16:creationId xmlns:a16="http://schemas.microsoft.com/office/drawing/2014/main" id="{653C59A5-125A-243A-3DF0-3808B33BA540}"/>
              </a:ext>
            </a:extLst>
          </p:cNvPr>
          <p:cNvCxnSpPr/>
          <p:nvPr>
            <p:custDataLst>
              <p:tags r:id="rId51"/>
            </p:custDataLst>
          </p:nvPr>
        </p:nvCxnSpPr>
        <p:spPr bwMode="auto">
          <a:xfrm>
            <a:off x="52562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0" name="Straight Connector 1159">
            <a:extLst>
              <a:ext uri="{FF2B5EF4-FFF2-40B4-BE49-F238E27FC236}">
                <a16:creationId xmlns:a16="http://schemas.microsoft.com/office/drawing/2014/main" id="{61666AC1-1BA6-C5EC-5B94-68F087D03472}"/>
              </a:ext>
            </a:extLst>
          </p:cNvPr>
          <p:cNvCxnSpPr/>
          <p:nvPr>
            <p:custDataLst>
              <p:tags r:id="rId52"/>
            </p:custDataLst>
          </p:nvPr>
        </p:nvCxnSpPr>
        <p:spPr bwMode="auto">
          <a:xfrm>
            <a:off x="541178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1" name="Straight Connector 1160">
            <a:extLst>
              <a:ext uri="{FF2B5EF4-FFF2-40B4-BE49-F238E27FC236}">
                <a16:creationId xmlns:a16="http://schemas.microsoft.com/office/drawing/2014/main" id="{F58C7572-E77E-BF8A-9AEE-A54743CE0833}"/>
              </a:ext>
            </a:extLst>
          </p:cNvPr>
          <p:cNvCxnSpPr/>
          <p:nvPr>
            <p:custDataLst>
              <p:tags r:id="rId53"/>
            </p:custDataLst>
          </p:nvPr>
        </p:nvCxnSpPr>
        <p:spPr bwMode="auto">
          <a:xfrm>
            <a:off x="57324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2" name="Straight Connector 1161">
            <a:extLst>
              <a:ext uri="{FF2B5EF4-FFF2-40B4-BE49-F238E27FC236}">
                <a16:creationId xmlns:a16="http://schemas.microsoft.com/office/drawing/2014/main" id="{FFBC364A-5EB7-FB6B-4B39-965D3910E14D}"/>
              </a:ext>
            </a:extLst>
          </p:cNvPr>
          <p:cNvCxnSpPr/>
          <p:nvPr>
            <p:custDataLst>
              <p:tags r:id="rId54"/>
            </p:custDataLst>
          </p:nvPr>
        </p:nvCxnSpPr>
        <p:spPr bwMode="auto">
          <a:xfrm>
            <a:off x="58769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3" name="Straight Connector 1162">
            <a:extLst>
              <a:ext uri="{FF2B5EF4-FFF2-40B4-BE49-F238E27FC236}">
                <a16:creationId xmlns:a16="http://schemas.microsoft.com/office/drawing/2014/main" id="{1E98A354-A7D3-4161-A52C-CE60CCB3AEE7}"/>
              </a:ext>
            </a:extLst>
          </p:cNvPr>
          <p:cNvCxnSpPr/>
          <p:nvPr>
            <p:custDataLst>
              <p:tags r:id="rId55"/>
            </p:custDataLst>
          </p:nvPr>
        </p:nvCxnSpPr>
        <p:spPr bwMode="auto">
          <a:xfrm>
            <a:off x="61928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4" name="Straight Connector 1163">
            <a:extLst>
              <a:ext uri="{FF2B5EF4-FFF2-40B4-BE49-F238E27FC236}">
                <a16:creationId xmlns:a16="http://schemas.microsoft.com/office/drawing/2014/main" id="{CEF34468-FE4D-97B1-C561-B8713AB31A86}"/>
              </a:ext>
            </a:extLst>
          </p:cNvPr>
          <p:cNvCxnSpPr/>
          <p:nvPr>
            <p:custDataLst>
              <p:tags r:id="rId56"/>
            </p:custDataLst>
          </p:nvPr>
        </p:nvCxnSpPr>
        <p:spPr bwMode="auto">
          <a:xfrm>
            <a:off x="63531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5" name="Straight Connector 1164">
            <a:extLst>
              <a:ext uri="{FF2B5EF4-FFF2-40B4-BE49-F238E27FC236}">
                <a16:creationId xmlns:a16="http://schemas.microsoft.com/office/drawing/2014/main" id="{DE0E3DF4-DD9C-3EA0-A48B-9069C66F623F}"/>
              </a:ext>
            </a:extLst>
          </p:cNvPr>
          <p:cNvCxnSpPr/>
          <p:nvPr>
            <p:custDataLst>
              <p:tags r:id="rId57"/>
            </p:custDataLst>
          </p:nvPr>
        </p:nvCxnSpPr>
        <p:spPr bwMode="auto">
          <a:xfrm>
            <a:off x="666908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6" name="Straight Connector 1165">
            <a:extLst>
              <a:ext uri="{FF2B5EF4-FFF2-40B4-BE49-F238E27FC236}">
                <a16:creationId xmlns:a16="http://schemas.microsoft.com/office/drawing/2014/main" id="{BAD060EA-473F-20FA-32EA-4C7CBAC1AEAC}"/>
              </a:ext>
            </a:extLst>
          </p:cNvPr>
          <p:cNvCxnSpPr/>
          <p:nvPr>
            <p:custDataLst>
              <p:tags r:id="rId58"/>
            </p:custDataLst>
          </p:nvPr>
        </p:nvCxnSpPr>
        <p:spPr bwMode="auto">
          <a:xfrm>
            <a:off x="68294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7" name="Straight Connector 1166">
            <a:extLst>
              <a:ext uri="{FF2B5EF4-FFF2-40B4-BE49-F238E27FC236}">
                <a16:creationId xmlns:a16="http://schemas.microsoft.com/office/drawing/2014/main" id="{B6B1EDF1-5095-B92B-7B10-C603798E80DB}"/>
              </a:ext>
            </a:extLst>
          </p:cNvPr>
          <p:cNvCxnSpPr/>
          <p:nvPr>
            <p:custDataLst>
              <p:tags r:id="rId59"/>
            </p:custDataLst>
          </p:nvPr>
        </p:nvCxnSpPr>
        <p:spPr bwMode="auto">
          <a:xfrm>
            <a:off x="71453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8" name="Straight Connector 1167">
            <a:extLst>
              <a:ext uri="{FF2B5EF4-FFF2-40B4-BE49-F238E27FC236}">
                <a16:creationId xmlns:a16="http://schemas.microsoft.com/office/drawing/2014/main" id="{815F0C86-4A69-4E16-DF86-4ABC23F581E2}"/>
              </a:ext>
            </a:extLst>
          </p:cNvPr>
          <p:cNvCxnSpPr/>
          <p:nvPr>
            <p:custDataLst>
              <p:tags r:id="rId60"/>
            </p:custDataLst>
          </p:nvPr>
        </p:nvCxnSpPr>
        <p:spPr bwMode="auto">
          <a:xfrm>
            <a:off x="73009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9" name="Straight Connector 1168">
            <a:extLst>
              <a:ext uri="{FF2B5EF4-FFF2-40B4-BE49-F238E27FC236}">
                <a16:creationId xmlns:a16="http://schemas.microsoft.com/office/drawing/2014/main" id="{B084C1D1-C920-7ED3-B2A5-745AFDDC4723}"/>
              </a:ext>
            </a:extLst>
          </p:cNvPr>
          <p:cNvCxnSpPr/>
          <p:nvPr>
            <p:custDataLst>
              <p:tags r:id="rId61"/>
            </p:custDataLst>
          </p:nvPr>
        </p:nvCxnSpPr>
        <p:spPr bwMode="auto">
          <a:xfrm>
            <a:off x="76231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0" name="Straight Connector 1169">
            <a:extLst>
              <a:ext uri="{FF2B5EF4-FFF2-40B4-BE49-F238E27FC236}">
                <a16:creationId xmlns:a16="http://schemas.microsoft.com/office/drawing/2014/main" id="{C51C9414-BCEA-D748-3630-AE60C33C4CF1}"/>
              </a:ext>
            </a:extLst>
          </p:cNvPr>
          <p:cNvCxnSpPr/>
          <p:nvPr>
            <p:custDataLst>
              <p:tags r:id="rId62"/>
            </p:custDataLst>
          </p:nvPr>
        </p:nvCxnSpPr>
        <p:spPr bwMode="auto">
          <a:xfrm>
            <a:off x="77676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1" name="Straight Connector 1170">
            <a:extLst>
              <a:ext uri="{FF2B5EF4-FFF2-40B4-BE49-F238E27FC236}">
                <a16:creationId xmlns:a16="http://schemas.microsoft.com/office/drawing/2014/main" id="{37A7CC94-08DB-6391-B6E3-67121C319755}"/>
              </a:ext>
            </a:extLst>
          </p:cNvPr>
          <p:cNvCxnSpPr/>
          <p:nvPr>
            <p:custDataLst>
              <p:tags r:id="rId63"/>
            </p:custDataLst>
          </p:nvPr>
        </p:nvCxnSpPr>
        <p:spPr bwMode="auto">
          <a:xfrm>
            <a:off x="80835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2" name="Straight Connector 1171">
            <a:extLst>
              <a:ext uri="{FF2B5EF4-FFF2-40B4-BE49-F238E27FC236}">
                <a16:creationId xmlns:a16="http://schemas.microsoft.com/office/drawing/2014/main" id="{18A7D94D-EB35-5B10-0DB6-F701244FC19C}"/>
              </a:ext>
            </a:extLst>
          </p:cNvPr>
          <p:cNvCxnSpPr/>
          <p:nvPr>
            <p:custDataLst>
              <p:tags r:id="rId64"/>
            </p:custDataLst>
          </p:nvPr>
        </p:nvCxnSpPr>
        <p:spPr bwMode="auto">
          <a:xfrm>
            <a:off x="824388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4" name="Straight Connector 1183">
            <a:extLst>
              <a:ext uri="{FF2B5EF4-FFF2-40B4-BE49-F238E27FC236}">
                <a16:creationId xmlns:a16="http://schemas.microsoft.com/office/drawing/2014/main" id="{92FDE6E9-241C-630A-FFB4-9F3DC5C49BE6}"/>
              </a:ext>
            </a:extLst>
          </p:cNvPr>
          <p:cNvCxnSpPr/>
          <p:nvPr>
            <p:custDataLst>
              <p:tags r:id="rId65"/>
            </p:custDataLst>
          </p:nvPr>
        </p:nvCxnSpPr>
        <p:spPr bwMode="auto">
          <a:xfrm>
            <a:off x="98234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3" name="Straight Connector 1172">
            <a:extLst>
              <a:ext uri="{FF2B5EF4-FFF2-40B4-BE49-F238E27FC236}">
                <a16:creationId xmlns:a16="http://schemas.microsoft.com/office/drawing/2014/main" id="{EE45E4A7-75B6-18C9-81CE-C1ECF867BEAC}"/>
              </a:ext>
            </a:extLst>
          </p:cNvPr>
          <p:cNvCxnSpPr/>
          <p:nvPr>
            <p:custDataLst>
              <p:tags r:id="rId66"/>
            </p:custDataLst>
          </p:nvPr>
        </p:nvCxnSpPr>
        <p:spPr bwMode="auto">
          <a:xfrm>
            <a:off x="855980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4" name="Straight Connector 1173">
            <a:extLst>
              <a:ext uri="{FF2B5EF4-FFF2-40B4-BE49-F238E27FC236}">
                <a16:creationId xmlns:a16="http://schemas.microsoft.com/office/drawing/2014/main" id="{4A04B295-ED7F-4899-EF54-449AA40D8587}"/>
              </a:ext>
            </a:extLst>
          </p:cNvPr>
          <p:cNvCxnSpPr/>
          <p:nvPr>
            <p:custDataLst>
              <p:tags r:id="rId67"/>
            </p:custDataLst>
          </p:nvPr>
        </p:nvCxnSpPr>
        <p:spPr bwMode="auto">
          <a:xfrm>
            <a:off x="87201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5" name="Straight Connector 1174">
            <a:extLst>
              <a:ext uri="{FF2B5EF4-FFF2-40B4-BE49-F238E27FC236}">
                <a16:creationId xmlns:a16="http://schemas.microsoft.com/office/drawing/2014/main" id="{6C4B3895-B997-6B7D-C2A3-181414C0D2E1}"/>
              </a:ext>
            </a:extLst>
          </p:cNvPr>
          <p:cNvCxnSpPr/>
          <p:nvPr>
            <p:custDataLst>
              <p:tags r:id="rId68"/>
            </p:custDataLst>
          </p:nvPr>
        </p:nvCxnSpPr>
        <p:spPr bwMode="auto">
          <a:xfrm>
            <a:off x="903605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6" name="Straight Connector 1175">
            <a:extLst>
              <a:ext uri="{FF2B5EF4-FFF2-40B4-BE49-F238E27FC236}">
                <a16:creationId xmlns:a16="http://schemas.microsoft.com/office/drawing/2014/main" id="{8983A944-44C5-227D-B0D2-4C826536FEE6}"/>
              </a:ext>
            </a:extLst>
          </p:cNvPr>
          <p:cNvCxnSpPr/>
          <p:nvPr>
            <p:custDataLst>
              <p:tags r:id="rId69"/>
            </p:custDataLst>
          </p:nvPr>
        </p:nvCxnSpPr>
        <p:spPr bwMode="auto">
          <a:xfrm>
            <a:off x="91916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7" name="Straight Connector 1186">
            <a:extLst>
              <a:ext uri="{FF2B5EF4-FFF2-40B4-BE49-F238E27FC236}">
                <a16:creationId xmlns:a16="http://schemas.microsoft.com/office/drawing/2014/main" id="{BF23A525-FBD7-3586-F35C-A1C6E3A74F45}"/>
              </a:ext>
            </a:extLst>
          </p:cNvPr>
          <p:cNvCxnSpPr/>
          <p:nvPr>
            <p:custDataLst>
              <p:tags r:id="rId70"/>
            </p:custDataLst>
          </p:nvPr>
        </p:nvCxnSpPr>
        <p:spPr bwMode="auto">
          <a:xfrm>
            <a:off x="9512300"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8" name="Straight Connector 1187">
            <a:extLst>
              <a:ext uri="{FF2B5EF4-FFF2-40B4-BE49-F238E27FC236}">
                <a16:creationId xmlns:a16="http://schemas.microsoft.com/office/drawing/2014/main" id="{DBD79706-16EA-395B-8074-26E763495284}"/>
              </a:ext>
            </a:extLst>
          </p:cNvPr>
          <p:cNvCxnSpPr/>
          <p:nvPr>
            <p:custDataLst>
              <p:tags r:id="rId71"/>
            </p:custDataLst>
          </p:nvPr>
        </p:nvCxnSpPr>
        <p:spPr bwMode="auto">
          <a:xfrm>
            <a:off x="96631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9" name="Straight Connector 1188">
            <a:extLst>
              <a:ext uri="{FF2B5EF4-FFF2-40B4-BE49-F238E27FC236}">
                <a16:creationId xmlns:a16="http://schemas.microsoft.com/office/drawing/2014/main" id="{038B3A0E-88EB-46DF-B507-E2A73C76EAE0}"/>
              </a:ext>
            </a:extLst>
          </p:cNvPr>
          <p:cNvCxnSpPr/>
          <p:nvPr>
            <p:custDataLst>
              <p:tags r:id="rId72"/>
            </p:custDataLst>
          </p:nvPr>
        </p:nvCxnSpPr>
        <p:spPr bwMode="auto">
          <a:xfrm>
            <a:off x="99790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0" name="Straight Connector 1189">
            <a:extLst>
              <a:ext uri="{FF2B5EF4-FFF2-40B4-BE49-F238E27FC236}">
                <a16:creationId xmlns:a16="http://schemas.microsoft.com/office/drawing/2014/main" id="{86694FCE-5298-A475-E644-2A20120AF91A}"/>
              </a:ext>
            </a:extLst>
          </p:cNvPr>
          <p:cNvCxnSpPr/>
          <p:nvPr>
            <p:custDataLst>
              <p:tags r:id="rId73"/>
            </p:custDataLst>
          </p:nvPr>
        </p:nvCxnSpPr>
        <p:spPr bwMode="auto">
          <a:xfrm>
            <a:off x="101393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1" name="Straight Connector 1190">
            <a:extLst>
              <a:ext uri="{FF2B5EF4-FFF2-40B4-BE49-F238E27FC236}">
                <a16:creationId xmlns:a16="http://schemas.microsoft.com/office/drawing/2014/main" id="{1F03E28B-7781-0072-6609-B2A119695EB9}"/>
              </a:ext>
            </a:extLst>
          </p:cNvPr>
          <p:cNvCxnSpPr/>
          <p:nvPr>
            <p:custDataLst>
              <p:tags r:id="rId74"/>
            </p:custDataLst>
          </p:nvPr>
        </p:nvCxnSpPr>
        <p:spPr bwMode="auto">
          <a:xfrm>
            <a:off x="1045527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2" name="Straight Connector 1191">
            <a:extLst>
              <a:ext uri="{FF2B5EF4-FFF2-40B4-BE49-F238E27FC236}">
                <a16:creationId xmlns:a16="http://schemas.microsoft.com/office/drawing/2014/main" id="{563C41E3-3F70-170B-8054-4CF1C9228F47}"/>
              </a:ext>
            </a:extLst>
          </p:cNvPr>
          <p:cNvCxnSpPr/>
          <p:nvPr>
            <p:custDataLst>
              <p:tags r:id="rId75"/>
            </p:custDataLst>
          </p:nvPr>
        </p:nvCxnSpPr>
        <p:spPr bwMode="auto">
          <a:xfrm>
            <a:off x="1061561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3" name="Straight Connector 1192">
            <a:extLst>
              <a:ext uri="{FF2B5EF4-FFF2-40B4-BE49-F238E27FC236}">
                <a16:creationId xmlns:a16="http://schemas.microsoft.com/office/drawing/2014/main" id="{60875600-3574-23FD-BE96-277972CECBF2}"/>
              </a:ext>
            </a:extLst>
          </p:cNvPr>
          <p:cNvCxnSpPr/>
          <p:nvPr>
            <p:custDataLst>
              <p:tags r:id="rId76"/>
            </p:custDataLst>
          </p:nvPr>
        </p:nvCxnSpPr>
        <p:spPr bwMode="auto">
          <a:xfrm>
            <a:off x="10931525"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2" name="Straight Connector 1071">
            <a:extLst>
              <a:ext uri="{FF2B5EF4-FFF2-40B4-BE49-F238E27FC236}">
                <a16:creationId xmlns:a16="http://schemas.microsoft.com/office/drawing/2014/main" id="{94FD6FA4-091E-72BE-B813-2904F60F0DAF}"/>
              </a:ext>
            </a:extLst>
          </p:cNvPr>
          <p:cNvCxnSpPr/>
          <p:nvPr>
            <p:custDataLst>
              <p:tags r:id="rId77"/>
            </p:custDataLst>
          </p:nvPr>
        </p:nvCxnSpPr>
        <p:spPr bwMode="auto">
          <a:xfrm>
            <a:off x="3205163"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3" name="Straight Connector 1072">
            <a:extLst>
              <a:ext uri="{FF2B5EF4-FFF2-40B4-BE49-F238E27FC236}">
                <a16:creationId xmlns:a16="http://schemas.microsoft.com/office/drawing/2014/main" id="{E37F7A70-4822-12A5-D603-3B02FF0A6058}"/>
              </a:ext>
            </a:extLst>
          </p:cNvPr>
          <p:cNvCxnSpPr/>
          <p:nvPr>
            <p:custDataLst>
              <p:tags r:id="rId78"/>
            </p:custDataLst>
          </p:nvPr>
        </p:nvCxnSpPr>
        <p:spPr bwMode="auto">
          <a:xfrm>
            <a:off x="41481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4" name="Straight Connector 1073">
            <a:extLst>
              <a:ext uri="{FF2B5EF4-FFF2-40B4-BE49-F238E27FC236}">
                <a16:creationId xmlns:a16="http://schemas.microsoft.com/office/drawing/2014/main" id="{3586714F-86DB-4EF3-6A1A-F857F69D6E82}"/>
              </a:ext>
            </a:extLst>
          </p:cNvPr>
          <p:cNvCxnSpPr/>
          <p:nvPr>
            <p:custDataLst>
              <p:tags r:id="rId79"/>
            </p:custDataLst>
          </p:nvPr>
        </p:nvCxnSpPr>
        <p:spPr bwMode="auto">
          <a:xfrm>
            <a:off x="4618038" y="1327150"/>
            <a:ext cx="0" cy="5303838"/>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B521AB5A-572D-2F67-AFC8-0A601E1F0904}"/>
              </a:ext>
            </a:extLst>
          </p:cNvPr>
          <p:cNvCxnSpPr/>
          <p:nvPr>
            <p:custDataLst>
              <p:tags r:id="rId80"/>
            </p:custDataLst>
          </p:nvPr>
        </p:nvCxnSpPr>
        <p:spPr bwMode="auto">
          <a:xfrm>
            <a:off x="930275" y="2536825"/>
            <a:ext cx="10156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1666EDD-344D-0461-8846-8E7A133D02AC}"/>
              </a:ext>
            </a:extLst>
          </p:cNvPr>
          <p:cNvCxnSpPr/>
          <p:nvPr>
            <p:custDataLst>
              <p:tags r:id="rId81"/>
            </p:custDataLst>
          </p:nvPr>
        </p:nvCxnSpPr>
        <p:spPr bwMode="auto">
          <a:xfrm>
            <a:off x="930275" y="2106613"/>
            <a:ext cx="10156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1EF8FC5-5E40-9256-0F81-B3B915B5FB49}"/>
              </a:ext>
            </a:extLst>
          </p:cNvPr>
          <p:cNvCxnSpPr/>
          <p:nvPr>
            <p:custDataLst>
              <p:tags r:id="rId82"/>
            </p:custDataLst>
          </p:nvPr>
        </p:nvCxnSpPr>
        <p:spPr bwMode="auto">
          <a:xfrm>
            <a:off x="930275" y="5500688"/>
            <a:ext cx="10156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978195F-F981-2668-36F4-CE234474682E}"/>
              </a:ext>
            </a:extLst>
          </p:cNvPr>
          <p:cNvCxnSpPr/>
          <p:nvPr>
            <p:custDataLst>
              <p:tags r:id="rId83"/>
            </p:custDataLst>
          </p:nvPr>
        </p:nvCxnSpPr>
        <p:spPr bwMode="auto">
          <a:xfrm>
            <a:off x="930275" y="4368800"/>
            <a:ext cx="1015682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3FA6CEFE-8C5A-47A4-91DD-353B94F7D75C}"/>
              </a:ext>
            </a:extLst>
          </p:cNvPr>
          <p:cNvCxnSpPr/>
          <p:nvPr>
            <p:custDataLst>
              <p:tags r:id="rId84"/>
            </p:custDataLst>
          </p:nvPr>
        </p:nvCxnSpPr>
        <p:spPr bwMode="auto">
          <a:xfrm>
            <a:off x="930275" y="6630988"/>
            <a:ext cx="101568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146E7446-426B-F8D2-DF97-1529BFFAF717}"/>
              </a:ext>
            </a:extLst>
          </p:cNvPr>
          <p:cNvCxnSpPr/>
          <p:nvPr>
            <p:custDataLst>
              <p:tags r:id="rId85"/>
            </p:custDataLst>
          </p:nvPr>
        </p:nvCxnSpPr>
        <p:spPr bwMode="auto">
          <a:xfrm>
            <a:off x="930275" y="1327150"/>
            <a:ext cx="1015682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17" name="Arrow: Right 1216">
            <a:extLst>
              <a:ext uri="{FF2B5EF4-FFF2-40B4-BE49-F238E27FC236}">
                <a16:creationId xmlns:a16="http://schemas.microsoft.com/office/drawing/2014/main" id="{2C87D6DA-0B64-11D6-BD35-87F61723E663}"/>
              </a:ext>
            </a:extLst>
          </p:cNvPr>
          <p:cNvSpPr/>
          <p:nvPr>
            <p:custDataLst>
              <p:tags r:id="rId86"/>
            </p:custDataLst>
          </p:nvPr>
        </p:nvSpPr>
        <p:spPr bwMode="auto">
          <a:xfrm>
            <a:off x="4148138" y="2228850"/>
            <a:ext cx="705485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0" name="Arrow: Right 1199">
            <a:extLst>
              <a:ext uri="{FF2B5EF4-FFF2-40B4-BE49-F238E27FC236}">
                <a16:creationId xmlns:a16="http://schemas.microsoft.com/office/drawing/2014/main" id="{C407B99D-97F3-D2A7-EC09-08B7471E5478}"/>
              </a:ext>
            </a:extLst>
          </p:cNvPr>
          <p:cNvSpPr/>
          <p:nvPr>
            <p:custDataLst>
              <p:tags r:id="rId87"/>
            </p:custDataLst>
          </p:nvPr>
        </p:nvSpPr>
        <p:spPr bwMode="auto">
          <a:xfrm>
            <a:off x="5876925" y="4060825"/>
            <a:ext cx="53260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0" name="Arrow: Right 1129">
            <a:extLst>
              <a:ext uri="{FF2B5EF4-FFF2-40B4-BE49-F238E27FC236}">
                <a16:creationId xmlns:a16="http://schemas.microsoft.com/office/drawing/2014/main" id="{0EE0DCCC-22A3-070A-5382-8401214736AD}"/>
              </a:ext>
            </a:extLst>
          </p:cNvPr>
          <p:cNvSpPr/>
          <p:nvPr>
            <p:custDataLst>
              <p:tags r:id="rId88"/>
            </p:custDataLst>
          </p:nvPr>
        </p:nvSpPr>
        <p:spPr bwMode="auto">
          <a:xfrm>
            <a:off x="3049587" y="1449387"/>
            <a:ext cx="815340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1" name="Arrow: Right 1210">
            <a:extLst>
              <a:ext uri="{FF2B5EF4-FFF2-40B4-BE49-F238E27FC236}">
                <a16:creationId xmlns:a16="http://schemas.microsoft.com/office/drawing/2014/main" id="{BF50C90F-9F73-2B5A-41A4-06ECD34AFBFC}"/>
              </a:ext>
            </a:extLst>
          </p:cNvPr>
          <p:cNvSpPr/>
          <p:nvPr>
            <p:custDataLst>
              <p:tags r:id="rId89"/>
            </p:custDataLst>
          </p:nvPr>
        </p:nvSpPr>
        <p:spPr bwMode="auto">
          <a:xfrm>
            <a:off x="8559800" y="5622925"/>
            <a:ext cx="2643188"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4" name="Arrow: Right 1193">
            <a:extLst>
              <a:ext uri="{FF2B5EF4-FFF2-40B4-BE49-F238E27FC236}">
                <a16:creationId xmlns:a16="http://schemas.microsoft.com/office/drawing/2014/main" id="{A79C3BE4-7612-D564-DD3B-69D3F072D095}"/>
              </a:ext>
            </a:extLst>
          </p:cNvPr>
          <p:cNvSpPr/>
          <p:nvPr>
            <p:custDataLst>
              <p:tags r:id="rId90"/>
            </p:custDataLst>
          </p:nvPr>
        </p:nvSpPr>
        <p:spPr bwMode="auto">
          <a:xfrm>
            <a:off x="5876925" y="2659063"/>
            <a:ext cx="53260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7" name="Arrow: Right 1196">
            <a:extLst>
              <a:ext uri="{FF2B5EF4-FFF2-40B4-BE49-F238E27FC236}">
                <a16:creationId xmlns:a16="http://schemas.microsoft.com/office/drawing/2014/main" id="{231CFA3B-1248-CCB3-7462-96E21728C70A}"/>
              </a:ext>
            </a:extLst>
          </p:cNvPr>
          <p:cNvSpPr/>
          <p:nvPr>
            <p:custDataLst>
              <p:tags r:id="rId91"/>
            </p:custDataLst>
          </p:nvPr>
        </p:nvSpPr>
        <p:spPr bwMode="auto">
          <a:xfrm>
            <a:off x="5876925" y="3009900"/>
            <a:ext cx="53260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7" name="Arrow: Right 1206">
            <a:extLst>
              <a:ext uri="{FF2B5EF4-FFF2-40B4-BE49-F238E27FC236}">
                <a16:creationId xmlns:a16="http://schemas.microsoft.com/office/drawing/2014/main" id="{3D785503-86A5-20FC-AB57-E77D626BF91B}"/>
              </a:ext>
            </a:extLst>
          </p:cNvPr>
          <p:cNvSpPr/>
          <p:nvPr>
            <p:custDataLst>
              <p:tags r:id="rId92"/>
            </p:custDataLst>
          </p:nvPr>
        </p:nvSpPr>
        <p:spPr bwMode="auto">
          <a:xfrm>
            <a:off x="7767638" y="4491038"/>
            <a:ext cx="343535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5" name="Arrow: Right 1214">
            <a:extLst>
              <a:ext uri="{FF2B5EF4-FFF2-40B4-BE49-F238E27FC236}">
                <a16:creationId xmlns:a16="http://schemas.microsoft.com/office/drawing/2014/main" id="{8780A012-9B6B-4F13-178D-BBE58B525B62}"/>
              </a:ext>
            </a:extLst>
          </p:cNvPr>
          <p:cNvSpPr/>
          <p:nvPr>
            <p:custDataLst>
              <p:tags r:id="rId93"/>
            </p:custDataLst>
          </p:nvPr>
        </p:nvSpPr>
        <p:spPr bwMode="auto">
          <a:xfrm>
            <a:off x="10294938" y="6323013"/>
            <a:ext cx="90805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8" name="Arrow: Right 1197">
            <a:extLst>
              <a:ext uri="{FF2B5EF4-FFF2-40B4-BE49-F238E27FC236}">
                <a16:creationId xmlns:a16="http://schemas.microsoft.com/office/drawing/2014/main" id="{AA78F122-91FC-D9A9-4083-F3B1CA66D319}"/>
              </a:ext>
            </a:extLst>
          </p:cNvPr>
          <p:cNvSpPr/>
          <p:nvPr>
            <p:custDataLst>
              <p:tags r:id="rId94"/>
            </p:custDataLst>
          </p:nvPr>
        </p:nvSpPr>
        <p:spPr bwMode="auto">
          <a:xfrm>
            <a:off x="5876925" y="3360738"/>
            <a:ext cx="53260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8" name="Arrow: Right 1207">
            <a:extLst>
              <a:ext uri="{FF2B5EF4-FFF2-40B4-BE49-F238E27FC236}">
                <a16:creationId xmlns:a16="http://schemas.microsoft.com/office/drawing/2014/main" id="{62F94692-DD44-12CD-12C3-D90B13D88B69}"/>
              </a:ext>
            </a:extLst>
          </p:cNvPr>
          <p:cNvSpPr/>
          <p:nvPr>
            <p:custDataLst>
              <p:tags r:id="rId95"/>
            </p:custDataLst>
          </p:nvPr>
        </p:nvSpPr>
        <p:spPr bwMode="auto">
          <a:xfrm>
            <a:off x="9351963" y="4841875"/>
            <a:ext cx="18510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9" name="Arrow: Right 1198">
            <a:extLst>
              <a:ext uri="{FF2B5EF4-FFF2-40B4-BE49-F238E27FC236}">
                <a16:creationId xmlns:a16="http://schemas.microsoft.com/office/drawing/2014/main" id="{244C8B8B-E728-DE34-973C-4C3C0A8F82B9}"/>
              </a:ext>
            </a:extLst>
          </p:cNvPr>
          <p:cNvSpPr/>
          <p:nvPr>
            <p:custDataLst>
              <p:tags r:id="rId96"/>
            </p:custDataLst>
          </p:nvPr>
        </p:nvSpPr>
        <p:spPr bwMode="auto">
          <a:xfrm>
            <a:off x="5876925" y="3711575"/>
            <a:ext cx="53260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3" name="Arrow: Right 1212">
            <a:extLst>
              <a:ext uri="{FF2B5EF4-FFF2-40B4-BE49-F238E27FC236}">
                <a16:creationId xmlns:a16="http://schemas.microsoft.com/office/drawing/2014/main" id="{8D16853A-416C-BF46-3BF8-8F8531DC0EC4}"/>
              </a:ext>
            </a:extLst>
          </p:cNvPr>
          <p:cNvSpPr/>
          <p:nvPr>
            <p:custDataLst>
              <p:tags r:id="rId97"/>
            </p:custDataLst>
          </p:nvPr>
        </p:nvSpPr>
        <p:spPr bwMode="auto">
          <a:xfrm>
            <a:off x="9351963" y="5972175"/>
            <a:ext cx="18510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0" name="Arrow: Right 1139">
            <a:extLst>
              <a:ext uri="{FF2B5EF4-FFF2-40B4-BE49-F238E27FC236}">
                <a16:creationId xmlns:a16="http://schemas.microsoft.com/office/drawing/2014/main" id="{EDEA60F1-72D4-7C17-1262-4072C6142B3C}"/>
              </a:ext>
            </a:extLst>
          </p:cNvPr>
          <p:cNvSpPr/>
          <p:nvPr>
            <p:custDataLst>
              <p:tags r:id="rId98"/>
            </p:custDataLst>
          </p:nvPr>
        </p:nvSpPr>
        <p:spPr bwMode="auto">
          <a:xfrm>
            <a:off x="4148137" y="1800224"/>
            <a:ext cx="7054850"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4" name="Diamond 1233">
            <a:extLst>
              <a:ext uri="{FF2B5EF4-FFF2-40B4-BE49-F238E27FC236}">
                <a16:creationId xmlns:a16="http://schemas.microsoft.com/office/drawing/2014/main" id="{7C2BFE4D-6B63-6EC8-0EAF-9237A0A1BA0B}"/>
              </a:ext>
            </a:extLst>
          </p:cNvPr>
          <p:cNvSpPr/>
          <p:nvPr>
            <p:custDataLst>
              <p:tags r:id="rId99"/>
            </p:custDataLst>
          </p:nvPr>
        </p:nvSpPr>
        <p:spPr bwMode="gray">
          <a:xfrm>
            <a:off x="8818563" y="2251075"/>
            <a:ext cx="114300" cy="1143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1" name="Isosceles Triangle 1230">
            <a:extLst>
              <a:ext uri="{FF2B5EF4-FFF2-40B4-BE49-F238E27FC236}">
                <a16:creationId xmlns:a16="http://schemas.microsoft.com/office/drawing/2014/main" id="{DC5B9C0D-ACFC-0D7E-2019-F4451A80C45C}"/>
              </a:ext>
            </a:extLst>
          </p:cNvPr>
          <p:cNvSpPr/>
          <p:nvPr>
            <p:custDataLst>
              <p:tags r:id="rId100"/>
            </p:custDataLst>
          </p:nvPr>
        </p:nvSpPr>
        <p:spPr bwMode="gray">
          <a:xfrm>
            <a:off x="6296025" y="22510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9" name="Isosceles Triangle 1138">
            <a:extLst>
              <a:ext uri="{FF2B5EF4-FFF2-40B4-BE49-F238E27FC236}">
                <a16:creationId xmlns:a16="http://schemas.microsoft.com/office/drawing/2014/main" id="{66D47E6A-D95E-BBF1-E93B-EAF4277C05D8}"/>
              </a:ext>
            </a:extLst>
          </p:cNvPr>
          <p:cNvSpPr/>
          <p:nvPr>
            <p:custDataLst>
              <p:tags r:id="rId101"/>
            </p:custDataLst>
          </p:nvPr>
        </p:nvSpPr>
        <p:spPr bwMode="gray">
          <a:xfrm>
            <a:off x="6135688" y="14716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6" name="Isosceles Triangle 1135">
            <a:extLst>
              <a:ext uri="{FF2B5EF4-FFF2-40B4-BE49-F238E27FC236}">
                <a16:creationId xmlns:a16="http://schemas.microsoft.com/office/drawing/2014/main" id="{3ADFC5C3-8D09-9A27-700A-648092E9A369}"/>
              </a:ext>
            </a:extLst>
          </p:cNvPr>
          <p:cNvSpPr/>
          <p:nvPr>
            <p:custDataLst>
              <p:tags r:id="rId102"/>
            </p:custDataLst>
          </p:nvPr>
        </p:nvSpPr>
        <p:spPr bwMode="gray">
          <a:xfrm>
            <a:off x="3784600" y="14716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0" name="Isosceles Triangle 1219">
            <a:extLst>
              <a:ext uri="{FF2B5EF4-FFF2-40B4-BE49-F238E27FC236}">
                <a16:creationId xmlns:a16="http://schemas.microsoft.com/office/drawing/2014/main" id="{F658093D-B61C-4FF7-EBFA-6E71D2F5635D}"/>
              </a:ext>
            </a:extLst>
          </p:cNvPr>
          <p:cNvSpPr/>
          <p:nvPr>
            <p:custDataLst>
              <p:tags r:id="rId103"/>
            </p:custDataLst>
          </p:nvPr>
        </p:nvSpPr>
        <p:spPr bwMode="gray">
          <a:xfrm>
            <a:off x="5354638" y="225107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5" name="Isosceles Triangle 1194">
            <a:extLst>
              <a:ext uri="{FF2B5EF4-FFF2-40B4-BE49-F238E27FC236}">
                <a16:creationId xmlns:a16="http://schemas.microsoft.com/office/drawing/2014/main" id="{22F395E6-7A72-7E7F-6D7F-F64D4EE6C3C7}"/>
              </a:ext>
            </a:extLst>
          </p:cNvPr>
          <p:cNvSpPr/>
          <p:nvPr>
            <p:custDataLst>
              <p:tags r:id="rId104"/>
            </p:custDataLst>
          </p:nvPr>
        </p:nvSpPr>
        <p:spPr bwMode="gray">
          <a:xfrm>
            <a:off x="8026400" y="1822450"/>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8" name="Isosceles Triangle 1227">
            <a:extLst>
              <a:ext uri="{FF2B5EF4-FFF2-40B4-BE49-F238E27FC236}">
                <a16:creationId xmlns:a16="http://schemas.microsoft.com/office/drawing/2014/main" id="{5F1A8EAD-B5B0-5741-ACA0-218090053637}"/>
              </a:ext>
            </a:extLst>
          </p:cNvPr>
          <p:cNvSpPr/>
          <p:nvPr>
            <p:custDataLst>
              <p:tags r:id="rId105"/>
            </p:custDataLst>
          </p:nvPr>
        </p:nvSpPr>
        <p:spPr bwMode="gray">
          <a:xfrm>
            <a:off x="9455150" y="4083050"/>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6" name="Isosceles Triangle 1205">
            <a:extLst>
              <a:ext uri="{FF2B5EF4-FFF2-40B4-BE49-F238E27FC236}">
                <a16:creationId xmlns:a16="http://schemas.microsoft.com/office/drawing/2014/main" id="{1B1687D3-B181-698E-0543-0A4419A86E7F}"/>
              </a:ext>
            </a:extLst>
          </p:cNvPr>
          <p:cNvSpPr/>
          <p:nvPr>
            <p:custDataLst>
              <p:tags r:id="rId106"/>
            </p:custDataLst>
          </p:nvPr>
        </p:nvSpPr>
        <p:spPr bwMode="gray">
          <a:xfrm>
            <a:off x="9455150" y="2681288"/>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5" name="Isosceles Triangle 1224">
            <a:extLst>
              <a:ext uri="{FF2B5EF4-FFF2-40B4-BE49-F238E27FC236}">
                <a16:creationId xmlns:a16="http://schemas.microsoft.com/office/drawing/2014/main" id="{484895F0-EB95-5A7F-198C-424BAF4FA615}"/>
              </a:ext>
            </a:extLst>
          </p:cNvPr>
          <p:cNvSpPr/>
          <p:nvPr>
            <p:custDataLst>
              <p:tags r:id="rId107"/>
            </p:custDataLst>
          </p:nvPr>
        </p:nvSpPr>
        <p:spPr bwMode="gray">
          <a:xfrm>
            <a:off x="9455150" y="303212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6" name="Isosceles Triangle 1225">
            <a:extLst>
              <a:ext uri="{FF2B5EF4-FFF2-40B4-BE49-F238E27FC236}">
                <a16:creationId xmlns:a16="http://schemas.microsoft.com/office/drawing/2014/main" id="{A1076F47-CFA3-8049-8A09-8A3DB03E45A5}"/>
              </a:ext>
            </a:extLst>
          </p:cNvPr>
          <p:cNvSpPr/>
          <p:nvPr>
            <p:custDataLst>
              <p:tags r:id="rId108"/>
            </p:custDataLst>
          </p:nvPr>
        </p:nvSpPr>
        <p:spPr bwMode="gray">
          <a:xfrm>
            <a:off x="9455150" y="338296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7" name="Isosceles Triangle 1226">
            <a:extLst>
              <a:ext uri="{FF2B5EF4-FFF2-40B4-BE49-F238E27FC236}">
                <a16:creationId xmlns:a16="http://schemas.microsoft.com/office/drawing/2014/main" id="{AC6FCA59-3C53-5BFB-88C5-B750861C4390}"/>
              </a:ext>
            </a:extLst>
          </p:cNvPr>
          <p:cNvSpPr/>
          <p:nvPr>
            <p:custDataLst>
              <p:tags r:id="rId109"/>
            </p:custDataLst>
          </p:nvPr>
        </p:nvSpPr>
        <p:spPr bwMode="gray">
          <a:xfrm>
            <a:off x="9455150" y="3733800"/>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1" name="Oval 1200">
            <a:extLst>
              <a:ext uri="{FF2B5EF4-FFF2-40B4-BE49-F238E27FC236}">
                <a16:creationId xmlns:a16="http://schemas.microsoft.com/office/drawing/2014/main" id="{E21C08EC-7DE9-F0EA-585A-E5912B35DE50}"/>
              </a:ext>
            </a:extLst>
          </p:cNvPr>
          <p:cNvSpPr/>
          <p:nvPr>
            <p:custDataLst>
              <p:tags r:id="rId110"/>
            </p:custDataLst>
          </p:nvPr>
        </p:nvSpPr>
        <p:spPr bwMode="gray">
          <a:xfrm>
            <a:off x="5819775" y="2681288"/>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2" name="Oval 1201">
            <a:extLst>
              <a:ext uri="{FF2B5EF4-FFF2-40B4-BE49-F238E27FC236}">
                <a16:creationId xmlns:a16="http://schemas.microsoft.com/office/drawing/2014/main" id="{5B69133A-98EA-6A36-9D13-BD8B2FEC2BEB}"/>
              </a:ext>
            </a:extLst>
          </p:cNvPr>
          <p:cNvSpPr/>
          <p:nvPr>
            <p:custDataLst>
              <p:tags r:id="rId111"/>
            </p:custDataLst>
          </p:nvPr>
        </p:nvSpPr>
        <p:spPr bwMode="gray">
          <a:xfrm>
            <a:off x="5819775" y="303212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3" name="Oval 1202">
            <a:extLst>
              <a:ext uri="{FF2B5EF4-FFF2-40B4-BE49-F238E27FC236}">
                <a16:creationId xmlns:a16="http://schemas.microsoft.com/office/drawing/2014/main" id="{A90BA9F0-052B-29A2-7C48-BE6F93CB9379}"/>
              </a:ext>
            </a:extLst>
          </p:cNvPr>
          <p:cNvSpPr/>
          <p:nvPr>
            <p:custDataLst>
              <p:tags r:id="rId112"/>
            </p:custDataLst>
          </p:nvPr>
        </p:nvSpPr>
        <p:spPr bwMode="gray">
          <a:xfrm>
            <a:off x="5819775" y="338296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4" name="Oval 1203">
            <a:extLst>
              <a:ext uri="{FF2B5EF4-FFF2-40B4-BE49-F238E27FC236}">
                <a16:creationId xmlns:a16="http://schemas.microsoft.com/office/drawing/2014/main" id="{413543BF-E724-7D2D-87B4-EE6DD5B21469}"/>
              </a:ext>
            </a:extLst>
          </p:cNvPr>
          <p:cNvSpPr/>
          <p:nvPr>
            <p:custDataLst>
              <p:tags r:id="rId113"/>
            </p:custDataLst>
          </p:nvPr>
        </p:nvSpPr>
        <p:spPr bwMode="gray">
          <a:xfrm>
            <a:off x="5819775" y="373380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5" name="Oval 1204">
            <a:extLst>
              <a:ext uri="{FF2B5EF4-FFF2-40B4-BE49-F238E27FC236}">
                <a16:creationId xmlns:a16="http://schemas.microsoft.com/office/drawing/2014/main" id="{FF03120E-62E8-397A-3EA5-70C021EB6237}"/>
              </a:ext>
            </a:extLst>
          </p:cNvPr>
          <p:cNvSpPr/>
          <p:nvPr>
            <p:custDataLst>
              <p:tags r:id="rId114"/>
            </p:custDataLst>
          </p:nvPr>
        </p:nvSpPr>
        <p:spPr bwMode="gray">
          <a:xfrm>
            <a:off x="5819775" y="408305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9" name="Oval 1208">
            <a:extLst>
              <a:ext uri="{FF2B5EF4-FFF2-40B4-BE49-F238E27FC236}">
                <a16:creationId xmlns:a16="http://schemas.microsoft.com/office/drawing/2014/main" id="{0799C45E-AA01-FC51-6A2A-35F220DEE79D}"/>
              </a:ext>
            </a:extLst>
          </p:cNvPr>
          <p:cNvSpPr/>
          <p:nvPr>
            <p:custDataLst>
              <p:tags r:id="rId115"/>
            </p:custDataLst>
          </p:nvPr>
        </p:nvSpPr>
        <p:spPr bwMode="gray">
          <a:xfrm>
            <a:off x="7710488" y="451326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0" name="Oval 1209">
            <a:extLst>
              <a:ext uri="{FF2B5EF4-FFF2-40B4-BE49-F238E27FC236}">
                <a16:creationId xmlns:a16="http://schemas.microsoft.com/office/drawing/2014/main" id="{7108C7D2-5C2F-3548-B5FB-4B7B23B0EEF5}"/>
              </a:ext>
            </a:extLst>
          </p:cNvPr>
          <p:cNvSpPr/>
          <p:nvPr>
            <p:custDataLst>
              <p:tags r:id="rId116"/>
            </p:custDataLst>
          </p:nvPr>
        </p:nvSpPr>
        <p:spPr bwMode="gray">
          <a:xfrm>
            <a:off x="9294813" y="486410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9" name="Oval 1218">
            <a:extLst>
              <a:ext uri="{FF2B5EF4-FFF2-40B4-BE49-F238E27FC236}">
                <a16:creationId xmlns:a16="http://schemas.microsoft.com/office/drawing/2014/main" id="{81A87221-1579-A274-E992-128A563667D7}"/>
              </a:ext>
            </a:extLst>
          </p:cNvPr>
          <p:cNvSpPr/>
          <p:nvPr>
            <p:custDataLst>
              <p:tags r:id="rId117"/>
            </p:custDataLst>
          </p:nvPr>
        </p:nvSpPr>
        <p:spPr bwMode="gray">
          <a:xfrm>
            <a:off x="11029950" y="5214938"/>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6" name="Oval 1215">
            <a:extLst>
              <a:ext uri="{FF2B5EF4-FFF2-40B4-BE49-F238E27FC236}">
                <a16:creationId xmlns:a16="http://schemas.microsoft.com/office/drawing/2014/main" id="{76412CAB-098D-6178-A83F-634D025E6C1E}"/>
              </a:ext>
            </a:extLst>
          </p:cNvPr>
          <p:cNvSpPr/>
          <p:nvPr>
            <p:custDataLst>
              <p:tags r:id="rId118"/>
            </p:custDataLst>
          </p:nvPr>
        </p:nvSpPr>
        <p:spPr bwMode="gray">
          <a:xfrm>
            <a:off x="10237788" y="6345238"/>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4" name="Oval 1213">
            <a:extLst>
              <a:ext uri="{FF2B5EF4-FFF2-40B4-BE49-F238E27FC236}">
                <a16:creationId xmlns:a16="http://schemas.microsoft.com/office/drawing/2014/main" id="{957B8859-5C28-0236-7130-6E0C5C6567BD}"/>
              </a:ext>
            </a:extLst>
          </p:cNvPr>
          <p:cNvSpPr/>
          <p:nvPr>
            <p:custDataLst>
              <p:tags r:id="rId119"/>
            </p:custDataLst>
          </p:nvPr>
        </p:nvSpPr>
        <p:spPr bwMode="gray">
          <a:xfrm>
            <a:off x="9294813" y="599440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2" name="Oval 1211">
            <a:extLst>
              <a:ext uri="{FF2B5EF4-FFF2-40B4-BE49-F238E27FC236}">
                <a16:creationId xmlns:a16="http://schemas.microsoft.com/office/drawing/2014/main" id="{C1F7F39F-5E5D-D02C-4D83-B862FDAAB609}"/>
              </a:ext>
            </a:extLst>
          </p:cNvPr>
          <p:cNvSpPr/>
          <p:nvPr>
            <p:custDataLst>
              <p:tags r:id="rId120"/>
            </p:custDataLst>
          </p:nvPr>
        </p:nvSpPr>
        <p:spPr bwMode="gray">
          <a:xfrm>
            <a:off x="8502650" y="564515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3" name="Oval 1132">
            <a:extLst>
              <a:ext uri="{FF2B5EF4-FFF2-40B4-BE49-F238E27FC236}">
                <a16:creationId xmlns:a16="http://schemas.microsoft.com/office/drawing/2014/main" id="{5E7E1710-22AA-541E-D8B5-CE5715253794}"/>
              </a:ext>
            </a:extLst>
          </p:cNvPr>
          <p:cNvSpPr/>
          <p:nvPr>
            <p:custDataLst>
              <p:tags r:id="rId121"/>
            </p:custDataLst>
          </p:nvPr>
        </p:nvSpPr>
        <p:spPr bwMode="gray">
          <a:xfrm>
            <a:off x="2992438" y="14716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8" name="Oval 1217">
            <a:extLst>
              <a:ext uri="{FF2B5EF4-FFF2-40B4-BE49-F238E27FC236}">
                <a16:creationId xmlns:a16="http://schemas.microsoft.com/office/drawing/2014/main" id="{790A0840-2A12-2DE3-AC75-E52A147A0613}"/>
              </a:ext>
            </a:extLst>
          </p:cNvPr>
          <p:cNvSpPr/>
          <p:nvPr>
            <p:custDataLst>
              <p:tags r:id="rId122"/>
            </p:custDataLst>
          </p:nvPr>
        </p:nvSpPr>
        <p:spPr bwMode="gray">
          <a:xfrm>
            <a:off x="4090988" y="225107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7" name="Oval 1146">
            <a:extLst>
              <a:ext uri="{FF2B5EF4-FFF2-40B4-BE49-F238E27FC236}">
                <a16:creationId xmlns:a16="http://schemas.microsoft.com/office/drawing/2014/main" id="{3E8EC460-6DB5-97EF-7D92-BDAD3A78AF1D}"/>
              </a:ext>
            </a:extLst>
          </p:cNvPr>
          <p:cNvSpPr/>
          <p:nvPr>
            <p:custDataLst>
              <p:tags r:id="rId123"/>
            </p:custDataLst>
          </p:nvPr>
        </p:nvSpPr>
        <p:spPr bwMode="gray">
          <a:xfrm>
            <a:off x="4090988" y="1822450"/>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7" name="Text Placeholder 2">
            <a:extLst>
              <a:ext uri="{FF2B5EF4-FFF2-40B4-BE49-F238E27FC236}">
                <a16:creationId xmlns:a16="http://schemas.microsoft.com/office/drawing/2014/main" id="{22499651-E977-9F81-ED68-CCA3772749A1}"/>
              </a:ext>
            </a:extLst>
          </p:cNvPr>
          <p:cNvSpPr>
            <a:spLocks noGrp="1"/>
          </p:cNvSpPr>
          <p:nvPr>
            <p:custDataLst>
              <p:tags r:id="rId124"/>
            </p:custDataLst>
          </p:nvPr>
        </p:nvSpPr>
        <p:spPr bwMode="auto">
          <a:xfrm>
            <a:off x="1001713" y="6319838"/>
            <a:ext cx="15144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Marketing Manager</a:t>
            </a:r>
            <a:endParaRPr lang="en-GB" sz="1400"/>
          </a:p>
        </p:txBody>
      </p:sp>
      <p:sp>
        <p:nvSpPr>
          <p:cNvPr id="12" name="Text Placeholder 2">
            <a:extLst>
              <a:ext uri="{FF2B5EF4-FFF2-40B4-BE49-F238E27FC236}">
                <a16:creationId xmlns:a16="http://schemas.microsoft.com/office/drawing/2014/main" id="{4833D101-3AF0-4F06-90ED-B83615C36CE9}"/>
              </a:ext>
            </a:extLst>
          </p:cNvPr>
          <p:cNvSpPr>
            <a:spLocks noGrp="1"/>
          </p:cNvSpPr>
          <p:nvPr>
            <p:custDataLst>
              <p:tags r:id="rId125"/>
            </p:custDataLst>
          </p:nvPr>
        </p:nvSpPr>
        <p:spPr bwMode="auto">
          <a:xfrm>
            <a:off x="1001713" y="1111250"/>
            <a:ext cx="5969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74E95B8-26A2-40EE-B956-D51E84E43958}" type="datetime'''''''''''''A''''''''c''''''''t''''i''vi''t''y'''''">
              <a:rPr lang="en-GB" altLang="en-US" sz="1400" b="1" smtClean="0">
                <a:effectLst/>
              </a:rPr>
              <a:pPr marL="0" lvl="0" indent="0">
                <a:spcBef>
                  <a:spcPct val="0"/>
                </a:spcBef>
                <a:spcAft>
                  <a:spcPct val="0"/>
                </a:spcAft>
                <a:buNone/>
              </a:pPr>
              <a:t>Activity</a:t>
            </a:fld>
            <a:endParaRPr lang="en-GB" sz="1400" b="1"/>
          </a:p>
        </p:txBody>
      </p:sp>
      <p:sp useBgFill="1">
        <p:nvSpPr>
          <p:cNvPr id="1235" name="Text Placeholder 2">
            <a:extLst>
              <a:ext uri="{FF2B5EF4-FFF2-40B4-BE49-F238E27FC236}">
                <a16:creationId xmlns:a16="http://schemas.microsoft.com/office/drawing/2014/main" id="{4833D101-3AF0-4F06-90ED-B83615C36CE9}"/>
              </a:ext>
            </a:extLst>
          </p:cNvPr>
          <p:cNvSpPr>
            <a:spLocks noGrp="1"/>
          </p:cNvSpPr>
          <p:nvPr>
            <p:custDataLst>
              <p:tags r:id="rId126"/>
            </p:custDataLst>
          </p:nvPr>
        </p:nvSpPr>
        <p:spPr bwMode="auto">
          <a:xfrm>
            <a:off x="5167313" y="4219575"/>
            <a:ext cx="14192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20k€ yearly Salary</a:t>
            </a:r>
            <a:endParaRPr lang="en-GB" sz="1400"/>
          </a:p>
        </p:txBody>
      </p:sp>
      <p:sp>
        <p:nvSpPr>
          <p:cNvPr id="10" name="Text Placeholder 2">
            <a:extLst>
              <a:ext uri="{FF2B5EF4-FFF2-40B4-BE49-F238E27FC236}">
                <a16:creationId xmlns:a16="http://schemas.microsoft.com/office/drawing/2014/main" id="{4833D101-3AF0-4F06-90ED-B83615C36CE9}"/>
              </a:ext>
            </a:extLst>
          </p:cNvPr>
          <p:cNvSpPr>
            <a:spLocks noGrp="1"/>
          </p:cNvSpPr>
          <p:nvPr>
            <p:custDataLst>
              <p:tags r:id="rId127"/>
            </p:custDataLst>
          </p:nvPr>
        </p:nvSpPr>
        <p:spPr bwMode="auto">
          <a:xfrm>
            <a:off x="1001713" y="5969000"/>
            <a:ext cx="11398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Sales Manager</a:t>
            </a:r>
            <a:endParaRPr lang="en-GB" sz="1400"/>
          </a:p>
        </p:txBody>
      </p:sp>
      <p:sp>
        <p:nvSpPr>
          <p:cNvPr id="6" name="Text Placeholder 2">
            <a:extLst>
              <a:ext uri="{FF2B5EF4-FFF2-40B4-BE49-F238E27FC236}">
                <a16:creationId xmlns:a16="http://schemas.microsoft.com/office/drawing/2014/main" id="{4833D101-3AF0-4F06-90ED-B83615C36CE9}"/>
              </a:ext>
            </a:extLst>
          </p:cNvPr>
          <p:cNvSpPr>
            <a:spLocks noGrp="1"/>
          </p:cNvSpPr>
          <p:nvPr>
            <p:custDataLst>
              <p:tags r:id="rId128"/>
            </p:custDataLst>
          </p:nvPr>
        </p:nvSpPr>
        <p:spPr bwMode="auto">
          <a:xfrm>
            <a:off x="1001713" y="4487863"/>
            <a:ext cx="1163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Mech. Engineer</a:t>
            </a:r>
            <a:endParaRPr lang="en-GB" sz="1400"/>
          </a:p>
        </p:txBody>
      </p:sp>
      <p:sp>
        <p:nvSpPr>
          <p:cNvPr id="1031" name="Text Placeholder 2">
            <a:extLst>
              <a:ext uri="{FF2B5EF4-FFF2-40B4-BE49-F238E27FC236}">
                <a16:creationId xmlns:a16="http://schemas.microsoft.com/office/drawing/2014/main" id="{9963BF1C-D8F5-91CA-657A-5F167E944A4B}"/>
              </a:ext>
            </a:extLst>
          </p:cNvPr>
          <p:cNvSpPr>
            <a:spLocks noGrp="1"/>
          </p:cNvSpPr>
          <p:nvPr>
            <p:custDataLst>
              <p:tags r:id="rId129"/>
            </p:custDataLst>
          </p:nvPr>
        </p:nvSpPr>
        <p:spPr bwMode="auto">
          <a:xfrm>
            <a:off x="1001713" y="3708400"/>
            <a:ext cx="10890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Maria </a:t>
            </a:r>
            <a:r>
              <a:rPr lang="en-IN" sz="1400"/>
              <a:t>Tavares</a:t>
            </a:r>
            <a:endParaRPr lang="en-GB" sz="1400"/>
          </a:p>
        </p:txBody>
      </p:sp>
      <p:sp>
        <p:nvSpPr>
          <p:cNvPr id="1029" name="Text Placeholder 2">
            <a:extLst>
              <a:ext uri="{FF2B5EF4-FFF2-40B4-BE49-F238E27FC236}">
                <a16:creationId xmlns:a16="http://schemas.microsoft.com/office/drawing/2014/main" id="{858BFF21-7096-4BC6-38A7-160414B19215}"/>
              </a:ext>
            </a:extLst>
          </p:cNvPr>
          <p:cNvSpPr>
            <a:spLocks noGrp="1"/>
          </p:cNvSpPr>
          <p:nvPr>
            <p:custDataLst>
              <p:tags r:id="rId130"/>
            </p:custDataLst>
          </p:nvPr>
        </p:nvSpPr>
        <p:spPr bwMode="auto">
          <a:xfrm>
            <a:off x="1001713" y="3357563"/>
            <a:ext cx="109696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t>Meie</a:t>
            </a:r>
            <a:r>
              <a:rPr lang="en-GB" altLang="en-US" sz="1400"/>
              <a:t> </a:t>
            </a:r>
            <a:r>
              <a:rPr lang="en-IN" sz="1400" err="1"/>
              <a:t>Kleijburg</a:t>
            </a:r>
            <a:endParaRPr lang="en-GB" sz="1400"/>
          </a:p>
        </p:txBody>
      </p:sp>
      <p:sp>
        <p:nvSpPr>
          <p:cNvPr id="5" name="Text Placeholder 2">
            <a:extLst>
              <a:ext uri="{FF2B5EF4-FFF2-40B4-BE49-F238E27FC236}">
                <a16:creationId xmlns:a16="http://schemas.microsoft.com/office/drawing/2014/main" id="{4833D101-3AF0-4F06-90ED-B83615C36CE9}"/>
              </a:ext>
            </a:extLst>
          </p:cNvPr>
          <p:cNvSpPr>
            <a:spLocks noGrp="1"/>
          </p:cNvSpPr>
          <p:nvPr>
            <p:custDataLst>
              <p:tags r:id="rId131"/>
            </p:custDataLst>
          </p:nvPr>
        </p:nvSpPr>
        <p:spPr bwMode="auto">
          <a:xfrm>
            <a:off x="1001713" y="3006725"/>
            <a:ext cx="1498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effectLst/>
              </a:rPr>
              <a:t>Philina</a:t>
            </a:r>
            <a:r>
              <a:rPr lang="en-GB" altLang="en-US" sz="1400">
                <a:effectLst/>
              </a:rPr>
              <a:t> </a:t>
            </a:r>
            <a:r>
              <a:rPr lang="en-GB" altLang="en-US" sz="1400" err="1">
                <a:effectLst/>
              </a:rPr>
              <a:t>Niederkofler</a:t>
            </a:r>
            <a:endParaRPr lang="en-GB" sz="1400"/>
          </a:p>
        </p:txBody>
      </p:sp>
      <p:sp>
        <p:nvSpPr>
          <p:cNvPr id="9" name="Text Placeholder 2">
            <a:extLst>
              <a:ext uri="{FF2B5EF4-FFF2-40B4-BE49-F238E27FC236}">
                <a16:creationId xmlns:a16="http://schemas.microsoft.com/office/drawing/2014/main" id="{4833D101-3AF0-4F06-90ED-B83615C36CE9}"/>
              </a:ext>
            </a:extLst>
          </p:cNvPr>
          <p:cNvSpPr>
            <a:spLocks noGrp="1"/>
          </p:cNvSpPr>
          <p:nvPr>
            <p:custDataLst>
              <p:tags r:id="rId132"/>
            </p:custDataLst>
          </p:nvPr>
        </p:nvSpPr>
        <p:spPr bwMode="auto">
          <a:xfrm>
            <a:off x="1001713" y="5619750"/>
            <a:ext cx="11398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Sales Manager</a:t>
            </a:r>
            <a:endParaRPr lang="en-GB" sz="1400"/>
          </a:p>
        </p:txBody>
      </p:sp>
      <p:sp>
        <p:nvSpPr>
          <p:cNvPr id="3" name="Text Placeholder 2">
            <a:extLst>
              <a:ext uri="{FF2B5EF4-FFF2-40B4-BE49-F238E27FC236}">
                <a16:creationId xmlns:a16="http://schemas.microsoft.com/office/drawing/2014/main" id="{4833D101-3AF0-4F06-90ED-B83615C36CE9}"/>
              </a:ext>
            </a:extLst>
          </p:cNvPr>
          <p:cNvSpPr>
            <a:spLocks noGrp="1"/>
          </p:cNvSpPr>
          <p:nvPr>
            <p:custDataLst>
              <p:tags r:id="rId133"/>
            </p:custDataLst>
          </p:nvPr>
        </p:nvSpPr>
        <p:spPr bwMode="auto">
          <a:xfrm>
            <a:off x="1001713" y="2655888"/>
            <a:ext cx="10398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Patrick Doran</a:t>
            </a:r>
            <a:endParaRPr lang="en-GB" sz="1400"/>
          </a:p>
        </p:txBody>
      </p:sp>
      <p:sp>
        <p:nvSpPr>
          <p:cNvPr id="7" name="Text Placeholder 2">
            <a:extLst>
              <a:ext uri="{FF2B5EF4-FFF2-40B4-BE49-F238E27FC236}">
                <a16:creationId xmlns:a16="http://schemas.microsoft.com/office/drawing/2014/main" id="{4833D101-3AF0-4F06-90ED-B83615C36CE9}"/>
              </a:ext>
            </a:extLst>
          </p:cNvPr>
          <p:cNvSpPr>
            <a:spLocks noGrp="1"/>
          </p:cNvSpPr>
          <p:nvPr>
            <p:custDataLst>
              <p:tags r:id="rId134"/>
            </p:custDataLst>
          </p:nvPr>
        </p:nvSpPr>
        <p:spPr bwMode="auto">
          <a:xfrm>
            <a:off x="1001713" y="4838700"/>
            <a:ext cx="1163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Mech. Engineer</a:t>
            </a:r>
            <a:endParaRPr lang="en-GB" sz="1400"/>
          </a:p>
        </p:txBody>
      </p:sp>
      <p:sp>
        <p:nvSpPr>
          <p:cNvPr id="1039" name="Text Placeholder 2">
            <a:extLst>
              <a:ext uri="{FF2B5EF4-FFF2-40B4-BE49-F238E27FC236}">
                <a16:creationId xmlns:a16="http://schemas.microsoft.com/office/drawing/2014/main" id="{D82D127A-3B3C-7237-506A-10C77DF6490D}"/>
              </a:ext>
            </a:extLst>
          </p:cNvPr>
          <p:cNvSpPr>
            <a:spLocks noGrp="1"/>
          </p:cNvSpPr>
          <p:nvPr>
            <p:custDataLst>
              <p:tags r:id="rId135"/>
            </p:custDataLst>
          </p:nvPr>
        </p:nvSpPr>
        <p:spPr bwMode="auto">
          <a:xfrm>
            <a:off x="1001713" y="2225675"/>
            <a:ext cx="17795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Company Development</a:t>
            </a:r>
            <a:endParaRPr lang="en-GB" sz="1400"/>
          </a:p>
        </p:txBody>
      </p:sp>
      <p:sp useBgFill="1">
        <p:nvSpPr>
          <p:cNvPr id="1232" name="Text Placeholder 2">
            <a:extLst>
              <a:ext uri="{FF2B5EF4-FFF2-40B4-BE49-F238E27FC236}">
                <a16:creationId xmlns:a16="http://schemas.microsoft.com/office/drawing/2014/main" id="{18018C21-1941-28DE-BB94-8F2E9A4C2D27}"/>
              </a:ext>
            </a:extLst>
          </p:cNvPr>
          <p:cNvSpPr>
            <a:spLocks noGrp="1"/>
          </p:cNvSpPr>
          <p:nvPr>
            <p:custDataLst>
              <p:tags r:id="rId136"/>
            </p:custDataLst>
          </p:nvPr>
        </p:nvSpPr>
        <p:spPr bwMode="auto">
          <a:xfrm>
            <a:off x="8648700" y="2387600"/>
            <a:ext cx="4540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Series</a:t>
            </a:r>
            <a:endParaRPr lang="en-GB" sz="1400"/>
          </a:p>
        </p:txBody>
      </p:sp>
      <p:sp useBgFill="1">
        <p:nvSpPr>
          <p:cNvPr id="1229" name="Text Placeholder 2">
            <a:extLst>
              <a:ext uri="{FF2B5EF4-FFF2-40B4-BE49-F238E27FC236}">
                <a16:creationId xmlns:a16="http://schemas.microsoft.com/office/drawing/2014/main" id="{E0EF195E-8570-8B36-62B1-92874C1CDF3E}"/>
              </a:ext>
            </a:extLst>
          </p:cNvPr>
          <p:cNvSpPr>
            <a:spLocks noGrp="1"/>
          </p:cNvSpPr>
          <p:nvPr>
            <p:custDataLst>
              <p:tags r:id="rId137"/>
            </p:custDataLst>
          </p:nvPr>
        </p:nvSpPr>
        <p:spPr bwMode="auto">
          <a:xfrm>
            <a:off x="6054725" y="2387600"/>
            <a:ext cx="7778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Pre-Series</a:t>
            </a:r>
            <a:endParaRPr lang="en-GB" sz="1400"/>
          </a:p>
        </p:txBody>
      </p:sp>
      <p:sp useBgFill="1">
        <p:nvSpPr>
          <p:cNvPr id="1221" name="Text Placeholder 2">
            <a:extLst>
              <a:ext uri="{FF2B5EF4-FFF2-40B4-BE49-F238E27FC236}">
                <a16:creationId xmlns:a16="http://schemas.microsoft.com/office/drawing/2014/main" id="{4833D101-3AF0-4F06-90ED-B83615C36CE9}"/>
              </a:ext>
            </a:extLst>
          </p:cNvPr>
          <p:cNvSpPr>
            <a:spLocks noGrp="1"/>
          </p:cNvSpPr>
          <p:nvPr>
            <p:custDataLst>
              <p:tags r:id="rId138"/>
            </p:custDataLst>
          </p:nvPr>
        </p:nvSpPr>
        <p:spPr bwMode="auto">
          <a:xfrm>
            <a:off x="4664075" y="2387600"/>
            <a:ext cx="1319213"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Commercial MVP</a:t>
            </a:r>
            <a:endParaRPr lang="en-GB" sz="1400"/>
          </a:p>
        </p:txBody>
      </p:sp>
      <p:sp useBgFill="1">
        <p:nvSpPr>
          <p:cNvPr id="1131" name="Text Placeholder 2">
            <a:extLst>
              <a:ext uri="{FF2B5EF4-FFF2-40B4-BE49-F238E27FC236}">
                <a16:creationId xmlns:a16="http://schemas.microsoft.com/office/drawing/2014/main" id="{B29DAFAD-B6E2-CA54-A304-A3F4CA91D244}"/>
              </a:ext>
            </a:extLst>
          </p:cNvPr>
          <p:cNvSpPr>
            <a:spLocks noGrp="1"/>
          </p:cNvSpPr>
          <p:nvPr>
            <p:custDataLst>
              <p:tags r:id="rId139"/>
            </p:custDataLst>
          </p:nvPr>
        </p:nvSpPr>
        <p:spPr bwMode="auto">
          <a:xfrm>
            <a:off x="2243138" y="1608138"/>
            <a:ext cx="1135063"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FFF &amp; Contests</a:t>
            </a:r>
            <a:endParaRPr lang="en-GB" sz="1400"/>
          </a:p>
        </p:txBody>
      </p:sp>
      <p:sp>
        <p:nvSpPr>
          <p:cNvPr id="1033" name="Text Placeholder 2">
            <a:extLst>
              <a:ext uri="{FF2B5EF4-FFF2-40B4-BE49-F238E27FC236}">
                <a16:creationId xmlns:a16="http://schemas.microsoft.com/office/drawing/2014/main" id="{A71E8A6D-3973-E8C4-1BD3-8A8C2C00C624}"/>
              </a:ext>
            </a:extLst>
          </p:cNvPr>
          <p:cNvSpPr>
            <a:spLocks noGrp="1"/>
          </p:cNvSpPr>
          <p:nvPr>
            <p:custDataLst>
              <p:tags r:id="rId140"/>
            </p:custDataLst>
          </p:nvPr>
        </p:nvSpPr>
        <p:spPr bwMode="auto">
          <a:xfrm>
            <a:off x="1001713" y="4057650"/>
            <a:ext cx="7080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t>Mikhi</a:t>
            </a:r>
            <a:r>
              <a:rPr lang="en-GB" altLang="en-US" sz="1400"/>
              <a:t> V.J.</a:t>
            </a:r>
            <a:endParaRPr lang="en-GB" sz="1400"/>
          </a:p>
        </p:txBody>
      </p:sp>
      <p:sp>
        <p:nvSpPr>
          <p:cNvPr id="17" name="Text Placeholder 2">
            <a:extLst>
              <a:ext uri="{FF2B5EF4-FFF2-40B4-BE49-F238E27FC236}">
                <a16:creationId xmlns:a16="http://schemas.microsoft.com/office/drawing/2014/main" id="{BA047588-B7CE-218B-A17E-158B1E9069DE}"/>
              </a:ext>
            </a:extLst>
          </p:cNvPr>
          <p:cNvSpPr>
            <a:spLocks noGrp="1"/>
          </p:cNvSpPr>
          <p:nvPr>
            <p:custDataLst>
              <p:tags r:id="rId141"/>
            </p:custDataLst>
          </p:nvPr>
        </p:nvSpPr>
        <p:spPr bwMode="auto">
          <a:xfrm>
            <a:off x="1001713" y="1446213"/>
            <a:ext cx="9652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Non-Dilutive</a:t>
            </a:r>
            <a:endParaRPr lang="en-GB" sz="1400"/>
          </a:p>
        </p:txBody>
      </p:sp>
      <p:sp useBgFill="1">
        <p:nvSpPr>
          <p:cNvPr id="1223" name="Text Placeholder 2">
            <a:extLst>
              <a:ext uri="{FF2B5EF4-FFF2-40B4-BE49-F238E27FC236}">
                <a16:creationId xmlns:a16="http://schemas.microsoft.com/office/drawing/2014/main" id="{886D814F-ED60-A946-6606-AA3776D3B247}"/>
              </a:ext>
            </a:extLst>
          </p:cNvPr>
          <p:cNvSpPr>
            <a:spLocks noGrp="1"/>
          </p:cNvSpPr>
          <p:nvPr>
            <p:custDataLst>
              <p:tags r:id="rId142"/>
            </p:custDataLst>
          </p:nvPr>
        </p:nvSpPr>
        <p:spPr bwMode="auto">
          <a:xfrm>
            <a:off x="3629025" y="2387600"/>
            <a:ext cx="963613"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Patent Filing</a:t>
            </a:r>
            <a:endParaRPr lang="en-GB" sz="1400"/>
          </a:p>
        </p:txBody>
      </p:sp>
      <p:sp useBgFill="1">
        <p:nvSpPr>
          <p:cNvPr id="1137" name="Text Placeholder 2">
            <a:extLst>
              <a:ext uri="{FF2B5EF4-FFF2-40B4-BE49-F238E27FC236}">
                <a16:creationId xmlns:a16="http://schemas.microsoft.com/office/drawing/2014/main" id="{C339F26D-0B04-42E7-53AD-23DF8EA8F19F}"/>
              </a:ext>
            </a:extLst>
          </p:cNvPr>
          <p:cNvSpPr>
            <a:spLocks noGrp="1"/>
          </p:cNvSpPr>
          <p:nvPr>
            <p:custDataLst>
              <p:tags r:id="rId143"/>
            </p:custDataLst>
          </p:nvPr>
        </p:nvSpPr>
        <p:spPr bwMode="auto">
          <a:xfrm>
            <a:off x="5789613" y="1608138"/>
            <a:ext cx="806450"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Bank Loan</a:t>
            </a:r>
            <a:endParaRPr lang="en-GB" sz="1400"/>
          </a:p>
        </p:txBody>
      </p:sp>
      <p:sp>
        <p:nvSpPr>
          <p:cNvPr id="20" name="Text Placeholder 2">
            <a:extLst>
              <a:ext uri="{FF2B5EF4-FFF2-40B4-BE49-F238E27FC236}">
                <a16:creationId xmlns:a16="http://schemas.microsoft.com/office/drawing/2014/main" id="{64B89D7F-6CAB-5F0D-AECC-F16A37A807B4}"/>
              </a:ext>
            </a:extLst>
          </p:cNvPr>
          <p:cNvSpPr>
            <a:spLocks noGrp="1"/>
          </p:cNvSpPr>
          <p:nvPr>
            <p:custDataLst>
              <p:tags r:id="rId144"/>
            </p:custDataLst>
          </p:nvPr>
        </p:nvSpPr>
        <p:spPr bwMode="auto">
          <a:xfrm>
            <a:off x="1001713" y="1797050"/>
            <a:ext cx="47625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Equity</a:t>
            </a:r>
            <a:endParaRPr lang="en-GB" sz="1400"/>
          </a:p>
        </p:txBody>
      </p:sp>
      <p:sp>
        <p:nvSpPr>
          <p:cNvPr id="1035" name="Text Placeholder 2">
            <a:extLst>
              <a:ext uri="{FF2B5EF4-FFF2-40B4-BE49-F238E27FC236}">
                <a16:creationId xmlns:a16="http://schemas.microsoft.com/office/drawing/2014/main" id="{0FDBF567-3AF5-1327-D970-C9DF0D0C95EC}"/>
              </a:ext>
            </a:extLst>
          </p:cNvPr>
          <p:cNvSpPr>
            <a:spLocks noGrp="1"/>
          </p:cNvSpPr>
          <p:nvPr>
            <p:custDataLst>
              <p:tags r:id="rId145"/>
            </p:custDataLst>
          </p:nvPr>
        </p:nvSpPr>
        <p:spPr bwMode="auto">
          <a:xfrm>
            <a:off x="1001713" y="5189538"/>
            <a:ext cx="12350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Manuf. Engineer</a:t>
            </a:r>
            <a:endParaRPr lang="en-GB" sz="1400"/>
          </a:p>
        </p:txBody>
      </p:sp>
      <p:sp useBgFill="1">
        <p:nvSpPr>
          <p:cNvPr id="1145" name="Text Placeholder 2">
            <a:extLst>
              <a:ext uri="{FF2B5EF4-FFF2-40B4-BE49-F238E27FC236}">
                <a16:creationId xmlns:a16="http://schemas.microsoft.com/office/drawing/2014/main" id="{D8AD0399-4D26-9855-A7C2-D1B28B73669F}"/>
              </a:ext>
            </a:extLst>
          </p:cNvPr>
          <p:cNvSpPr>
            <a:spLocks noGrp="1"/>
          </p:cNvSpPr>
          <p:nvPr>
            <p:custDataLst>
              <p:tags r:id="rId146"/>
            </p:custDataLst>
          </p:nvPr>
        </p:nvSpPr>
        <p:spPr bwMode="auto">
          <a:xfrm>
            <a:off x="3484562" y="1958975"/>
            <a:ext cx="1328738"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Angel Investment</a:t>
            </a:r>
            <a:endParaRPr lang="en-GB" sz="1400"/>
          </a:p>
        </p:txBody>
      </p:sp>
      <p:sp useBgFill="1">
        <p:nvSpPr>
          <p:cNvPr id="1237" name="Text Placeholder 2">
            <a:extLst>
              <a:ext uri="{FF2B5EF4-FFF2-40B4-BE49-F238E27FC236}">
                <a16:creationId xmlns:a16="http://schemas.microsoft.com/office/drawing/2014/main" id="{D3491EB8-2097-B95D-302D-B21934BD2151}"/>
              </a:ext>
            </a:extLst>
          </p:cNvPr>
          <p:cNvSpPr>
            <a:spLocks noGrp="1"/>
          </p:cNvSpPr>
          <p:nvPr>
            <p:custDataLst>
              <p:tags r:id="rId147"/>
            </p:custDataLst>
          </p:nvPr>
        </p:nvSpPr>
        <p:spPr bwMode="auto">
          <a:xfrm>
            <a:off x="8802688" y="4219575"/>
            <a:ext cx="14192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80k€ yearly Salary</a:t>
            </a:r>
            <a:endParaRPr lang="en-GB" sz="1400"/>
          </a:p>
        </p:txBody>
      </p:sp>
      <p:sp useBgFill="1">
        <p:nvSpPr>
          <p:cNvPr id="1148" name="Text Placeholder 2">
            <a:extLst>
              <a:ext uri="{FF2B5EF4-FFF2-40B4-BE49-F238E27FC236}">
                <a16:creationId xmlns:a16="http://schemas.microsoft.com/office/drawing/2014/main" id="{5E3B7ED8-6579-A500-3628-90EFFCCC4AE1}"/>
              </a:ext>
            </a:extLst>
          </p:cNvPr>
          <p:cNvSpPr>
            <a:spLocks noGrp="1"/>
          </p:cNvSpPr>
          <p:nvPr>
            <p:custDataLst>
              <p:tags r:id="rId148"/>
            </p:custDataLst>
          </p:nvPr>
        </p:nvSpPr>
        <p:spPr bwMode="auto">
          <a:xfrm>
            <a:off x="7978775" y="1958975"/>
            <a:ext cx="211138"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VC</a:t>
            </a:r>
            <a:endParaRPr lang="en-GB" sz="1400"/>
          </a:p>
        </p:txBody>
      </p:sp>
      <p:sp useBgFill="1">
        <p:nvSpPr>
          <p:cNvPr id="1134" name="Text Placeholder 2">
            <a:extLst>
              <a:ext uri="{FF2B5EF4-FFF2-40B4-BE49-F238E27FC236}">
                <a16:creationId xmlns:a16="http://schemas.microsoft.com/office/drawing/2014/main" id="{EC9756EB-F5A8-9550-BD71-DE506381D68E}"/>
              </a:ext>
            </a:extLst>
          </p:cNvPr>
          <p:cNvSpPr>
            <a:spLocks noGrp="1"/>
          </p:cNvSpPr>
          <p:nvPr>
            <p:custDataLst>
              <p:tags r:id="rId149"/>
            </p:custDataLst>
          </p:nvPr>
        </p:nvSpPr>
        <p:spPr bwMode="auto">
          <a:xfrm>
            <a:off x="3449638" y="1608138"/>
            <a:ext cx="12668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O% Interest Loan</a:t>
            </a:r>
            <a:endParaRPr lang="en-GB" sz="1400"/>
          </a:p>
        </p:txBody>
      </p:sp>
    </p:spTree>
    <p:extLst>
      <p:ext uri="{BB962C8B-B14F-4D97-AF65-F5344CB8AC3E}">
        <p14:creationId xmlns:p14="http://schemas.microsoft.com/office/powerpoint/2010/main" val="1951372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6419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a:t>Operations (work in process)</a:t>
            </a:r>
            <a:endParaRPr lang="es-ES"/>
          </a:p>
        </p:txBody>
      </p:sp>
      <p:pic>
        <p:nvPicPr>
          <p:cNvPr id="6" name="Picture 1" descr="A black and white logo&#10;&#10;Description automatically generated">
            <a:extLst>
              <a:ext uri="{FF2B5EF4-FFF2-40B4-BE49-F238E27FC236}">
                <a16:creationId xmlns:a16="http://schemas.microsoft.com/office/drawing/2014/main" id="{93F337EB-843A-AFE0-687D-70F32033341C}"/>
              </a:ext>
            </a:extLst>
          </p:cNvPr>
          <p:cNvPicPr>
            <a:picLocks noChangeAspect="1"/>
          </p:cNvPicPr>
          <p:nvPr/>
        </p:nvPicPr>
        <p:blipFill>
          <a:blip r:embed="rId6"/>
          <a:stretch>
            <a:fillRect/>
          </a:stretch>
        </p:blipFill>
        <p:spPr>
          <a:xfrm>
            <a:off x="147379" y="147343"/>
            <a:ext cx="989682" cy="561208"/>
          </a:xfrm>
          <a:prstGeom prst="rect">
            <a:avLst/>
          </a:prstGeom>
        </p:spPr>
      </p:pic>
      <p:graphicFrame>
        <p:nvGraphicFramePr>
          <p:cNvPr id="7" name="Tabla 6">
            <a:extLst>
              <a:ext uri="{FF2B5EF4-FFF2-40B4-BE49-F238E27FC236}">
                <a16:creationId xmlns:a16="http://schemas.microsoft.com/office/drawing/2014/main" id="{4C728922-517F-C740-87B2-FE7F8C3D9D78}"/>
              </a:ext>
            </a:extLst>
          </p:cNvPr>
          <p:cNvGraphicFramePr>
            <a:graphicFrameLocks noGrp="1"/>
          </p:cNvGraphicFramePr>
          <p:nvPr>
            <p:extLst>
              <p:ext uri="{D42A27DB-BD31-4B8C-83A1-F6EECF244321}">
                <p14:modId xmlns:p14="http://schemas.microsoft.com/office/powerpoint/2010/main" val="4260427232"/>
              </p:ext>
            </p:extLst>
          </p:nvPr>
        </p:nvGraphicFramePr>
        <p:xfrm>
          <a:off x="837803" y="1663382"/>
          <a:ext cx="10516394" cy="4693920"/>
        </p:xfrm>
        <a:graphic>
          <a:graphicData uri="http://schemas.openxmlformats.org/drawingml/2006/table">
            <a:tbl>
              <a:tblPr bandRow="1">
                <a:tableStyleId>{7E9639D4-E3E2-4D34-9284-5A2195B3D0D7}</a:tableStyleId>
              </a:tblPr>
              <a:tblGrid>
                <a:gridCol w="1253487">
                  <a:extLst>
                    <a:ext uri="{9D8B030D-6E8A-4147-A177-3AD203B41FA5}">
                      <a16:colId xmlns:a16="http://schemas.microsoft.com/office/drawing/2014/main" val="4179450470"/>
                    </a:ext>
                  </a:extLst>
                </a:gridCol>
                <a:gridCol w="1858355">
                  <a:extLst>
                    <a:ext uri="{9D8B030D-6E8A-4147-A177-3AD203B41FA5}">
                      <a16:colId xmlns:a16="http://schemas.microsoft.com/office/drawing/2014/main" val="2350836157"/>
                    </a:ext>
                  </a:extLst>
                </a:gridCol>
                <a:gridCol w="7404552">
                  <a:extLst>
                    <a:ext uri="{9D8B030D-6E8A-4147-A177-3AD203B41FA5}">
                      <a16:colId xmlns:a16="http://schemas.microsoft.com/office/drawing/2014/main" val="2904464455"/>
                    </a:ext>
                  </a:extLst>
                </a:gridCol>
              </a:tblGrid>
              <a:tr h="326572">
                <a:tc rowSpan="3">
                  <a:txBody>
                    <a:bodyPr/>
                    <a:lstStyle/>
                    <a:p>
                      <a:pPr rtl="0" fontAlgn="base"/>
                      <a:r>
                        <a:rPr lang="en-US" sz="1100" b="1">
                          <a:effectLst/>
                          <a:latin typeface="Tenorite"/>
                        </a:rPr>
                        <a:t>Strategic</a:t>
                      </a:r>
                      <a:r>
                        <a:rPr lang="en-US" sz="1100">
                          <a:effectLst/>
                          <a:latin typeface="Tenorite"/>
                        </a:rPr>
                        <a: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Business development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rtl="0" fontAlgn="base">
                        <a:buFont typeface="Arial" panose="020B0604020202020204" pitchFamily="34" charset="0"/>
                        <a:buChar char="•"/>
                      </a:pPr>
                      <a:r>
                        <a:rPr lang="en-US" sz="1100">
                          <a:effectLst/>
                          <a:latin typeface="Tenorite"/>
                        </a:rPr>
                        <a:t>Direct sales initially to hotels, expanding to chains </a:t>
                      </a:r>
                    </a:p>
                    <a:p>
                      <a:pPr marL="342900" lvl="0" indent="-342900" rtl="0" fontAlgn="base">
                        <a:buFont typeface="Arial" panose="020B0604020202020204" pitchFamily="34" charset="0"/>
                        <a:buChar char="•"/>
                      </a:pPr>
                      <a:r>
                        <a:rPr lang="en-US" sz="1100">
                          <a:effectLst/>
                          <a:latin typeface="Tenorite"/>
                        </a:rPr>
                        <a:t>Try to for cooperations with large hotel chains etc.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9752128"/>
                  </a:ext>
                </a:extLst>
              </a:tr>
              <a:tr h="198276">
                <a:tc vMerge="1">
                  <a:txBody>
                    <a:bodyPr/>
                    <a:lstStyle/>
                    <a:p>
                      <a:endParaRPr lang="es-ES"/>
                    </a:p>
                  </a:txBody>
                  <a:tcPr/>
                </a:tc>
                <a:tc>
                  <a:txBody>
                    <a:bodyPr/>
                    <a:lstStyle/>
                    <a:p>
                      <a:pPr rtl="0" fontAlgn="base"/>
                      <a:r>
                        <a:rPr lang="en-US" sz="1100">
                          <a:effectLst/>
                          <a:latin typeface="Tenorite"/>
                        </a:rPr>
                        <a:t>Mission, values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Not to let thermal energy stored in drain water go to waste.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823650"/>
                  </a:ext>
                </a:extLst>
              </a:tr>
              <a:tr h="583165">
                <a:tc vMerge="1">
                  <a:txBody>
                    <a:bodyPr/>
                    <a:lstStyle/>
                    <a:p>
                      <a:endParaRPr lang="es-ES"/>
                    </a:p>
                  </a:txBody>
                  <a:tcPr/>
                </a:tc>
                <a:tc>
                  <a:txBody>
                    <a:bodyPr/>
                    <a:lstStyle/>
                    <a:p>
                      <a:pPr rtl="0" fontAlgn="base"/>
                      <a:r>
                        <a:rPr lang="en-US" sz="1100">
                          <a:effectLst/>
                          <a:latin typeface="Tenorite"/>
                        </a:rPr>
                        <a:t>Product/service development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rtl="0" fontAlgn="base">
                        <a:buFont typeface="Arial" panose="020B0604020202020204" pitchFamily="34" charset="0"/>
                        <a:buChar char="•"/>
                      </a:pPr>
                      <a:r>
                        <a:rPr lang="en-US" sz="1100">
                          <a:effectLst/>
                          <a:latin typeface="Tenorite"/>
                        </a:rPr>
                        <a:t>HE addition to HP </a:t>
                      </a:r>
                    </a:p>
                    <a:p>
                      <a:pPr marL="342900" lvl="0" indent="-342900" rtl="0" fontAlgn="base">
                        <a:buFont typeface="Arial" panose="020B0604020202020204" pitchFamily="34" charset="0"/>
                        <a:buChar char="•"/>
                      </a:pPr>
                      <a:r>
                        <a:rPr lang="en-US" sz="1100">
                          <a:effectLst/>
                          <a:latin typeface="Tenorite"/>
                        </a:rPr>
                        <a:t>installment and maintenance training </a:t>
                      </a:r>
                    </a:p>
                    <a:p>
                      <a:pPr marL="342900" lvl="0" indent="-342900" rtl="0" fontAlgn="base">
                        <a:buFont typeface="Arial" panose="020B0604020202020204" pitchFamily="34" charset="0"/>
                        <a:buChar char="•"/>
                      </a:pPr>
                      <a:r>
                        <a:rPr lang="en-US" sz="1100">
                          <a:effectLst/>
                          <a:latin typeface="Tenorite"/>
                        </a:rPr>
                        <a:t>Outsourcing first, vertical integration after to improve Profit Margin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1057218"/>
                  </a:ext>
                </a:extLst>
              </a:tr>
              <a:tr h="711460">
                <a:tc rowSpan="5">
                  <a:txBody>
                    <a:bodyPr/>
                    <a:lstStyle/>
                    <a:p>
                      <a:pPr rtl="0" fontAlgn="base"/>
                      <a:r>
                        <a:rPr lang="en-US" sz="1100" b="1">
                          <a:effectLst/>
                          <a:latin typeface="Tenorite"/>
                        </a:rPr>
                        <a:t>Operational </a:t>
                      </a:r>
                      <a:r>
                        <a:rPr lang="en-US" sz="1100">
                          <a:effectLst/>
                          <a:latin typeface="Tenorite"/>
                        </a:rPr>
                        <a: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Source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rtl="0" fontAlgn="base">
                        <a:buFont typeface="Arial" panose="020B0604020202020204" pitchFamily="34" charset="0"/>
                        <a:buChar char="•"/>
                      </a:pPr>
                      <a:r>
                        <a:rPr lang="en-US" sz="1100">
                          <a:effectLst/>
                          <a:latin typeface="Tenorite"/>
                        </a:rPr>
                        <a:t>Outsource production (heat exchanger / heat pump) in EUROPE (Germany) </a:t>
                      </a:r>
                    </a:p>
                    <a:p>
                      <a:pPr marL="342900" lvl="0" indent="-342900" rtl="0" fontAlgn="base">
                        <a:buFont typeface="Arial" panose="020B0604020202020204" pitchFamily="34" charset="0"/>
                        <a:buChar char="•"/>
                      </a:pPr>
                      <a:r>
                        <a:rPr lang="en-US" sz="1100">
                          <a:effectLst/>
                          <a:latin typeface="Tenorite"/>
                        </a:rPr>
                        <a:t>Storage Facility for HE (Initially, we can keep them at home.) </a:t>
                      </a:r>
                    </a:p>
                    <a:p>
                      <a:pPr marL="342900" lvl="0" indent="-342900" rtl="0" fontAlgn="base">
                        <a:buFont typeface="Arial" panose="020B0604020202020204" pitchFamily="34" charset="0"/>
                        <a:buChar char="•"/>
                      </a:pPr>
                      <a:r>
                        <a:rPr lang="en-US" sz="1100">
                          <a:effectLst/>
                          <a:latin typeface="Tenorite"/>
                        </a:rPr>
                        <a:t>Outsource delivery </a:t>
                      </a:r>
                    </a:p>
                    <a:p>
                      <a:pPr marL="342900" lvl="0" indent="-342900" rtl="0" fontAlgn="base">
                        <a:buFont typeface="Arial" panose="020B0604020202020204" pitchFamily="34" charset="0"/>
                        <a:buChar char="•"/>
                      </a:pPr>
                      <a:r>
                        <a:rPr lang="en-US" sz="1100">
                          <a:effectLst/>
                          <a:latin typeface="Tenorite"/>
                        </a:rPr>
                        <a:t>Office seats</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9063705"/>
                  </a:ext>
                </a:extLst>
              </a:tr>
              <a:tr h="583165">
                <a:tc vMerge="1">
                  <a:txBody>
                    <a:bodyPr/>
                    <a:lstStyle/>
                    <a:p>
                      <a:endParaRPr lang="es-ES"/>
                    </a:p>
                  </a:txBody>
                  <a:tcPr/>
                </a:tc>
                <a:tc>
                  <a:txBody>
                    <a:bodyPr/>
                    <a:lstStyle/>
                    <a:p>
                      <a:pPr rtl="0" fontAlgn="base"/>
                      <a:r>
                        <a:rPr lang="en-US" sz="1100">
                          <a:effectLst/>
                          <a:latin typeface="Tenorite"/>
                        </a:rPr>
                        <a:t>Make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rtl="0" fontAlgn="base">
                        <a:buFont typeface="Arial" panose="020B0604020202020204" pitchFamily="34" charset="0"/>
                        <a:buChar char="•"/>
                      </a:pPr>
                      <a:r>
                        <a:rPr lang="en-US" sz="1100">
                          <a:effectLst/>
                          <a:latin typeface="Tenorite"/>
                        </a:rPr>
                        <a:t>Training for installers </a:t>
                      </a:r>
                    </a:p>
                    <a:p>
                      <a:pPr marL="342900" lvl="0" indent="-342900" rtl="0" fontAlgn="base">
                        <a:buFont typeface="Arial" panose="020B0604020202020204" pitchFamily="34" charset="0"/>
                        <a:buChar char="•"/>
                      </a:pPr>
                      <a:r>
                        <a:rPr lang="en-US" sz="1100">
                          <a:effectLst/>
                          <a:latin typeface="Tenorite"/>
                        </a:rPr>
                        <a:t>Digital optimization platform  </a:t>
                      </a:r>
                    </a:p>
                    <a:p>
                      <a:pPr marL="342900" lvl="0" indent="-342900" rtl="0" fontAlgn="base">
                        <a:buFont typeface="Arial" panose="020B0604020202020204" pitchFamily="34" charset="0"/>
                        <a:buChar char="•"/>
                      </a:pPr>
                      <a:r>
                        <a:rPr lang="en-US" sz="1100">
                          <a:effectLst/>
                          <a:latin typeface="Tenorite"/>
                        </a:rPr>
                        <a:t>Design team for coupling the HE in large variety of sites with the different purchased HP, as every case is different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5536363"/>
                  </a:ext>
                </a:extLst>
              </a:tr>
              <a:tr h="326572">
                <a:tc vMerge="1">
                  <a:txBody>
                    <a:bodyPr/>
                    <a:lstStyle/>
                    <a:p>
                      <a:endParaRPr lang="es-ES"/>
                    </a:p>
                  </a:txBody>
                  <a:tcPr/>
                </a:tc>
                <a:tc>
                  <a:txBody>
                    <a:bodyPr/>
                    <a:lstStyle/>
                    <a:p>
                      <a:pPr rtl="0" fontAlgn="base"/>
                      <a:r>
                        <a:rPr lang="en-US" sz="1100">
                          <a:effectLst/>
                          <a:latin typeface="Tenorite"/>
                        </a:rPr>
                        <a:t>Deliver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HP manufacturer delivers GW.HP to the site; at the same moment DP.HE</a:t>
                      </a:r>
                      <a:r>
                        <a:rPr lang="en-US" sz="1100">
                          <a:solidFill>
                            <a:srgbClr val="040C28"/>
                          </a:solidFill>
                          <a:effectLst/>
                          <a:latin typeface="Tenorite"/>
                        </a:rPr>
                        <a:t>™ and an (random trained by us) installer comes and does it.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2538348"/>
                  </a:ext>
                </a:extLst>
              </a:tr>
              <a:tr h="454867">
                <a:tc vMerge="1">
                  <a:txBody>
                    <a:bodyPr/>
                    <a:lstStyle/>
                    <a:p>
                      <a:endParaRPr lang="es-ES"/>
                    </a:p>
                  </a:txBody>
                  <a:tcPr/>
                </a:tc>
                <a:tc>
                  <a:txBody>
                    <a:bodyPr/>
                    <a:lstStyle/>
                    <a:p>
                      <a:pPr rtl="0" fontAlgn="base"/>
                      <a:r>
                        <a:rPr lang="en-US" sz="1100">
                          <a:effectLst/>
                          <a:latin typeface="Tenorite"/>
                        </a:rPr>
                        <a:t>Customer service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lvl="0" indent="-342900" rtl="0" fontAlgn="base">
                        <a:buFont typeface="Arial" panose="020B0604020202020204" pitchFamily="34" charset="0"/>
                        <a:buChar char="•"/>
                      </a:pPr>
                      <a:r>
                        <a:rPr lang="en-US" sz="1100">
                          <a:effectLst/>
                          <a:latin typeface="Tenorite"/>
                        </a:rPr>
                        <a:t>Chatbot/ Mail </a:t>
                      </a:r>
                    </a:p>
                    <a:p>
                      <a:pPr marL="342900" lvl="0" indent="-342900" rtl="0" fontAlgn="base">
                        <a:buFont typeface="Arial" panose="020B0604020202020204" pitchFamily="34" charset="0"/>
                        <a:buChar char="•"/>
                      </a:pPr>
                      <a:r>
                        <a:rPr lang="en-US" sz="1100">
                          <a:effectLst/>
                          <a:latin typeface="Tenorite"/>
                        </a:rPr>
                        <a:t>Physical maintenance annual </a:t>
                      </a:r>
                    </a:p>
                    <a:p>
                      <a:pPr marL="342900" lvl="0" indent="-342900" rtl="0" fontAlgn="base">
                        <a:buFont typeface="Arial" panose="020B0604020202020204" pitchFamily="34" charset="0"/>
                        <a:buChar char="•"/>
                      </a:pPr>
                      <a:r>
                        <a:rPr lang="en-US" sz="1100">
                          <a:effectLst/>
                          <a:latin typeface="Tenorite"/>
                        </a:rPr>
                        <a:t>Optimization platform (digital) </a:t>
                      </a: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7455728"/>
                  </a:ext>
                </a:extLst>
              </a:tr>
              <a:tr h="198276">
                <a:tc vMerge="1">
                  <a:txBody>
                    <a:bodyPr/>
                    <a:lstStyle/>
                    <a:p>
                      <a:endParaRPr lang="es-ES"/>
                    </a:p>
                  </a:txBody>
                  <a:tcPr/>
                </a:tc>
                <a:tc>
                  <a:txBody>
                    <a:bodyPr/>
                    <a:lstStyle/>
                    <a:p>
                      <a:pPr rtl="0" fontAlgn="base"/>
                      <a:r>
                        <a:rPr lang="en-US" sz="1100">
                          <a:effectLst/>
                          <a:latin typeface="Tenorite"/>
                        </a:rPr>
                        <a:t>Continuous improvement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Vertical integration after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4262600"/>
                  </a:ext>
                </a:extLst>
              </a:tr>
              <a:tr h="198276">
                <a:tc rowSpan="3">
                  <a:txBody>
                    <a:bodyPr/>
                    <a:lstStyle/>
                    <a:p>
                      <a:pPr rtl="0" fontAlgn="base"/>
                      <a:r>
                        <a:rPr lang="en-US" sz="1100" b="1">
                          <a:effectLst/>
                          <a:latin typeface="Tenorite"/>
                        </a:rPr>
                        <a:t>Support</a:t>
                      </a:r>
                      <a:r>
                        <a:rPr lang="en-US" sz="1100">
                          <a:effectLst/>
                          <a:latin typeface="Tenorite"/>
                        </a:rPr>
                        <a: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HR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Small team oriented first, through outsourcing, so limited HR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99150696"/>
                  </a:ext>
                </a:extLst>
              </a:tr>
              <a:tr h="198276">
                <a:tc vMerge="1">
                  <a:txBody>
                    <a:bodyPr/>
                    <a:lstStyle/>
                    <a:p>
                      <a:endParaRPr lang="es-ES"/>
                    </a:p>
                  </a:txBody>
                  <a:tcPr/>
                </a:tc>
                <a:tc>
                  <a:txBody>
                    <a:bodyPr/>
                    <a:lstStyle/>
                    <a:p>
                      <a:pPr rtl="0" fontAlgn="base"/>
                      <a:r>
                        <a:rPr lang="en-US" sz="1100">
                          <a:effectLst/>
                          <a:latin typeface="Tenorite"/>
                        </a:rPr>
                        <a:t>Finance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r>
                        <a:rPr lang="en-US" sz="1100">
                          <a:effectLst/>
                          <a:latin typeface="Tenorite"/>
                        </a:rPr>
                        <a:t>Financial model simplified by purchasing external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7594001"/>
                  </a:ext>
                </a:extLst>
              </a:tr>
              <a:tr h="198276">
                <a:tc vMerge="1">
                  <a:txBody>
                    <a:bodyPr/>
                    <a:lstStyle/>
                    <a:p>
                      <a:endParaRPr lang="es-ES"/>
                    </a:p>
                  </a:txBody>
                  <a:tcPr/>
                </a:tc>
                <a:tc>
                  <a:txBody>
                    <a:bodyPr/>
                    <a:lstStyle/>
                    <a:p>
                      <a:pPr rtl="0" fontAlgn="base"/>
                      <a:r>
                        <a:rPr lang="en-US" sz="1100">
                          <a:effectLst/>
                          <a:latin typeface="Tenorite"/>
                        </a:rPr>
                        <a:t>IT </a:t>
                      </a:r>
                      <a:endParaRPr lang="en-US">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base"/>
                      <a:endParaRPr lang="en-US" sz="1100">
                        <a:effectLst/>
                        <a:latin typeface="Tenorite"/>
                      </a:endParaRPr>
                    </a:p>
                  </a:txBody>
                  <a:tcPr marL="66675" marR="666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6615223"/>
                  </a:ext>
                </a:extLst>
              </a:tr>
            </a:tbl>
          </a:graphicData>
        </a:graphic>
      </p:graphicFrame>
    </p:spTree>
    <p:extLst>
      <p:ext uri="{BB962C8B-B14F-4D97-AF65-F5344CB8AC3E}">
        <p14:creationId xmlns:p14="http://schemas.microsoft.com/office/powerpoint/2010/main" val="224972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865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hlinkClick r:id="rId6" action="ppaction://hlinksldjump">
                  <a:extLst>
                    <a:ext uri="{A12FA001-AC4F-418D-AE19-62706E023703}">
                      <ahyp:hlinkClr xmlns:ahyp="http://schemas.microsoft.com/office/drawing/2018/hyperlinkcolor" val="tx"/>
                    </a:ext>
                  </a:extLst>
                </a:hlinkClick>
              </a:rPr>
              <a:t>Backup</a:t>
            </a:r>
            <a:endParaRPr lang="es-ES" sz="4800"/>
          </a:p>
        </p:txBody>
      </p:sp>
      <p:graphicFrame>
        <p:nvGraphicFramePr>
          <p:cNvPr id="2" name="Table 1">
            <a:extLst>
              <a:ext uri="{FF2B5EF4-FFF2-40B4-BE49-F238E27FC236}">
                <a16:creationId xmlns:a16="http://schemas.microsoft.com/office/drawing/2014/main" id="{E3D03EE3-6822-181E-2584-DEE1BBD5A965}"/>
              </a:ext>
            </a:extLst>
          </p:cNvPr>
          <p:cNvGraphicFramePr>
            <a:graphicFrameLocks noGrp="1"/>
          </p:cNvGraphicFramePr>
          <p:nvPr/>
        </p:nvGraphicFramePr>
        <p:xfrm>
          <a:off x="1885156" y="2338703"/>
          <a:ext cx="8128000" cy="3627120"/>
        </p:xfrm>
        <a:graphic>
          <a:graphicData uri="http://schemas.openxmlformats.org/drawingml/2006/table">
            <a:tbl>
              <a:tblPr bandRow="1">
                <a:tableStyleId>{7E9639D4-E3E2-4D34-9284-5A2195B3D0D7}</a:tableStyleId>
              </a:tblPr>
              <a:tblGrid>
                <a:gridCol w="8128000">
                  <a:extLst>
                    <a:ext uri="{9D8B030D-6E8A-4147-A177-3AD203B41FA5}">
                      <a16:colId xmlns:a16="http://schemas.microsoft.com/office/drawing/2014/main" val="13403319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solidFill>
                            <a:schemeClr val="tx1"/>
                          </a:solidFill>
                          <a:hlinkClick r:id="rId7" action="ppaction://hlinksldjump">
                            <a:extLst>
                              <a:ext uri="{A12FA001-AC4F-418D-AE19-62706E023703}">
                                <ahyp:hlinkClr xmlns:ahyp="http://schemas.microsoft.com/office/drawing/2018/hyperlinkcolor" val="tx"/>
                              </a:ext>
                            </a:extLst>
                          </a:hlinkClick>
                        </a:rPr>
                        <a:t>Intellectual Property Rights</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96922172"/>
                  </a:ext>
                </a:extLst>
              </a:tr>
              <a:tr h="370840">
                <a:tc>
                  <a:txBody>
                    <a:bodyPr/>
                    <a:lstStyle/>
                    <a:p>
                      <a:pPr algn="ctr"/>
                      <a:r>
                        <a:rPr lang="en-GB" sz="2800">
                          <a:solidFill>
                            <a:schemeClr val="tx1"/>
                          </a:solidFill>
                          <a:hlinkClick r:id="rId8" action="ppaction://hlinksldjump">
                            <a:extLst>
                              <a:ext uri="{A12FA001-AC4F-418D-AE19-62706E023703}">
                                <ahyp:hlinkClr xmlns:ahyp="http://schemas.microsoft.com/office/drawing/2018/hyperlinkcolor" val="tx"/>
                              </a:ext>
                            </a:extLst>
                          </a:hlinkClick>
                        </a:rPr>
                        <a:t>UPC TES Lab</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16126576"/>
                  </a:ext>
                </a:extLst>
              </a:tr>
              <a:tr h="482498">
                <a:tc>
                  <a:txBody>
                    <a:bodyPr/>
                    <a:lstStyle/>
                    <a:p>
                      <a:pPr algn="ctr"/>
                      <a:r>
                        <a:rPr lang="en-GB" sz="2800">
                          <a:solidFill>
                            <a:schemeClr val="tx1"/>
                          </a:solidFill>
                          <a:hlinkClick r:id="" action="ppaction://noaction">
                            <a:extLst>
                              <a:ext uri="{A12FA001-AC4F-418D-AE19-62706E023703}">
                                <ahyp:hlinkClr xmlns:ahyp="http://schemas.microsoft.com/office/drawing/2018/hyperlinkcolor" val="tx"/>
                              </a:ext>
                            </a:extLst>
                          </a:hlinkClick>
                        </a:rPr>
                        <a:t>Sales Funnel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97082787"/>
                  </a:ext>
                </a:extLst>
              </a:tr>
              <a:tr h="370840">
                <a:tc>
                  <a:txBody>
                    <a:bodyPr/>
                    <a:lstStyle/>
                    <a:p>
                      <a:pPr algn="ctr"/>
                      <a:r>
                        <a:rPr lang="en-GB" sz="2800">
                          <a:solidFill>
                            <a:schemeClr val="tx1"/>
                          </a:solidFill>
                          <a:hlinkClick r:id="rId9" action="ppaction://hlinksldjump">
                            <a:extLst>
                              <a:ext uri="{A12FA001-AC4F-418D-AE19-62706E023703}">
                                <ahyp:hlinkClr xmlns:ahyp="http://schemas.microsoft.com/office/drawing/2018/hyperlinkcolor" val="tx"/>
                              </a:ext>
                            </a:extLst>
                          </a:hlinkClick>
                        </a:rPr>
                        <a:t>Operations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5400993"/>
                  </a:ext>
                </a:extLst>
              </a:tr>
              <a:tr h="370840">
                <a:tc>
                  <a:txBody>
                    <a:bodyPr/>
                    <a:lstStyle/>
                    <a:p>
                      <a:pPr algn="ctr"/>
                      <a:r>
                        <a:rPr lang="en-GB" sz="2800">
                          <a:solidFill>
                            <a:schemeClr val="tx1"/>
                          </a:solidFill>
                          <a:hlinkClick r:id="rId10" action="ppaction://hlinksldjump">
                            <a:extLst>
                              <a:ext uri="{A12FA001-AC4F-418D-AE19-62706E023703}">
                                <ahyp:hlinkClr xmlns:ahyp="http://schemas.microsoft.com/office/drawing/2018/hyperlinkcolor" val="tx"/>
                              </a:ext>
                            </a:extLst>
                          </a:hlinkClick>
                        </a:rPr>
                        <a:t>HR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10401877"/>
                  </a:ext>
                </a:extLst>
              </a:tr>
              <a:tr h="370840">
                <a:tc>
                  <a:txBody>
                    <a:bodyPr/>
                    <a:lstStyle/>
                    <a:p>
                      <a:pPr algn="ctr"/>
                      <a:r>
                        <a:rPr lang="en-GB" sz="2800">
                          <a:solidFill>
                            <a:schemeClr val="tx1"/>
                          </a:solidFill>
                          <a:hlinkClick r:id="rId11" action="ppaction://hlinksldjump">
                            <a:extLst>
                              <a:ext uri="{A12FA001-AC4F-418D-AE19-62706E023703}">
                                <ahyp:hlinkClr xmlns:ahyp="http://schemas.microsoft.com/office/drawing/2018/hyperlinkcolor" val="tx"/>
                              </a:ext>
                            </a:extLst>
                          </a:hlinkClick>
                        </a:rPr>
                        <a:t>Thermodynamics of a Heat Pump</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813126549"/>
                  </a:ext>
                </a:extLst>
              </a:tr>
              <a:tr h="370840">
                <a:tc>
                  <a:txBody>
                    <a:bodyPr/>
                    <a:lstStyle/>
                    <a:p>
                      <a:pPr algn="ctr"/>
                      <a:r>
                        <a:rPr lang="en-GB" sz="2800">
                          <a:solidFill>
                            <a:schemeClr val="tx1"/>
                          </a:solidFill>
                          <a:hlinkClick r:id="rId12">
                            <a:extLst>
                              <a:ext uri="{A12FA001-AC4F-418D-AE19-62706E023703}">
                                <ahyp:hlinkClr xmlns:ahyp="http://schemas.microsoft.com/office/drawing/2018/hyperlinkcolor" val="tx"/>
                              </a:ext>
                            </a:extLst>
                          </a:hlinkClick>
                        </a:rPr>
                        <a:t>Financial Model (Excel)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595814314"/>
                  </a:ext>
                </a:extLst>
              </a:tr>
            </a:tbl>
          </a:graphicData>
        </a:graphic>
      </p:graphicFrame>
    </p:spTree>
    <p:extLst>
      <p:ext uri="{BB962C8B-B14F-4D97-AF65-F5344CB8AC3E}">
        <p14:creationId xmlns:p14="http://schemas.microsoft.com/office/powerpoint/2010/main" val="2277742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hink-cell data - do not delete" hidden="1">
            <a:extLst>
              <a:ext uri="{FF2B5EF4-FFF2-40B4-BE49-F238E27FC236}">
                <a16:creationId xmlns:a16="http://schemas.microsoft.com/office/drawing/2014/main" id="{F45CE357-9724-CAD5-7815-84B794F9324C}"/>
              </a:ext>
            </a:extLst>
          </p:cNvPr>
          <p:cNvGraphicFramePr>
            <a:graphicFrameLocks noChangeAspect="1"/>
          </p:cNvGraphicFramePr>
          <p:nvPr>
            <p:custDataLst>
              <p:tags r:id="rId1"/>
            </p:custDataLst>
            <p:extLst>
              <p:ext uri="{D42A27DB-BD31-4B8C-83A1-F6EECF244321}">
                <p14:modId xmlns:p14="http://schemas.microsoft.com/office/powerpoint/2010/main" val="28618085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7" imgW="484" imgH="486" progId="TCLayout.ActiveDocument.1">
                  <p:embed/>
                </p:oleObj>
              </mc:Choice>
              <mc:Fallback>
                <p:oleObj name="think-cell Slide" r:id="rId137" imgW="484" imgH="486" progId="TCLayout.ActiveDocument.1">
                  <p:embed/>
                  <p:pic>
                    <p:nvPicPr>
                      <p:cNvPr id="18" name="think-cell data - do not delete" hidden="1">
                        <a:extLst>
                          <a:ext uri="{FF2B5EF4-FFF2-40B4-BE49-F238E27FC236}">
                            <a16:creationId xmlns:a16="http://schemas.microsoft.com/office/drawing/2014/main" id="{F45CE357-9724-CAD5-7815-84B794F9324C}"/>
                          </a:ext>
                        </a:extLst>
                      </p:cNvPr>
                      <p:cNvPicPr/>
                      <p:nvPr/>
                    </p:nvPicPr>
                    <p:blipFill>
                      <a:blip r:embed="rId138"/>
                      <a:stretch>
                        <a:fillRect/>
                      </a:stretch>
                    </p:blipFill>
                    <p:spPr>
                      <a:xfrm>
                        <a:off x="1588" y="1588"/>
                        <a:ext cx="1588" cy="1588"/>
                      </a:xfrm>
                      <a:prstGeom prst="rect">
                        <a:avLst/>
                      </a:prstGeom>
                    </p:spPr>
                  </p:pic>
                </p:oleObj>
              </mc:Fallback>
            </mc:AlternateContent>
          </a:graphicData>
        </a:graphic>
      </p:graphicFrame>
      <p:sp>
        <p:nvSpPr>
          <p:cNvPr id="8" name="Title 1">
            <a:extLst>
              <a:ext uri="{FF2B5EF4-FFF2-40B4-BE49-F238E27FC236}">
                <a16:creationId xmlns:a16="http://schemas.microsoft.com/office/drawing/2014/main" id="{A27406B5-2A4A-2973-747A-27981B67CBF4}"/>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HR Strategy</a:t>
            </a:r>
          </a:p>
        </p:txBody>
      </p:sp>
      <p:sp>
        <p:nvSpPr>
          <p:cNvPr id="1045" name="Text Placeholder 2">
            <a:extLst>
              <a:ext uri="{FF2B5EF4-FFF2-40B4-BE49-F238E27FC236}">
                <a16:creationId xmlns:a16="http://schemas.microsoft.com/office/drawing/2014/main" id="{4833D101-3AF0-4F06-90ED-B83615C36CE9}"/>
              </a:ext>
            </a:extLst>
          </p:cNvPr>
          <p:cNvSpPr>
            <a:spLocks noGrp="1"/>
          </p:cNvSpPr>
          <p:nvPr>
            <p:custDataLst>
              <p:tags r:id="rId2"/>
            </p:custDataLst>
          </p:nvPr>
        </p:nvSpPr>
        <p:spPr bwMode="auto">
          <a:xfrm>
            <a:off x="3059113" y="1666876"/>
            <a:ext cx="81756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9A22D05-F68D-4A22-895D-712AF9DC47C5}" type="datetime'''''''2''''''''''''''''''''''''''0''''''''''''''''24'''''">
              <a:rPr lang="en-GB" altLang="en-US" sz="1400" b="1" smtClean="0">
                <a:effectLst/>
              </a:rPr>
              <a:pPr marL="0" lvl="0" indent="0" algn="ctr">
                <a:spcBef>
                  <a:spcPct val="0"/>
                </a:spcBef>
                <a:spcAft>
                  <a:spcPct val="0"/>
                </a:spcAft>
                <a:buNone/>
              </a:pPr>
              <a:t>2024</a:t>
            </a:fld>
            <a:endParaRPr lang="en-GB" sz="1400" b="1"/>
          </a:p>
        </p:txBody>
      </p:sp>
      <p:sp>
        <p:nvSpPr>
          <p:cNvPr id="1070" name="Text Placeholder 2">
            <a:extLst>
              <a:ext uri="{FF2B5EF4-FFF2-40B4-BE49-F238E27FC236}">
                <a16:creationId xmlns:a16="http://schemas.microsoft.com/office/drawing/2014/main" id="{E827025C-D3B4-ED5B-EFC8-A98FD6FB504C}"/>
              </a:ext>
            </a:extLst>
          </p:cNvPr>
          <p:cNvSpPr>
            <a:spLocks noGrp="1"/>
          </p:cNvSpPr>
          <p:nvPr>
            <p:custDataLst>
              <p:tags r:id="rId3"/>
            </p:custDataLst>
          </p:nvPr>
        </p:nvSpPr>
        <p:spPr bwMode="auto">
          <a:xfrm>
            <a:off x="3876675" y="1666875"/>
            <a:ext cx="18637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920B169-6DBA-46BA-8556-15ADF2D2EE96}" type="datetime'''''20''''''''''''''''''''''2''''''''''5'''''''''''''''''">
              <a:rPr lang="en-GB" altLang="en-US" sz="1400" b="1" smtClean="0"/>
              <a:pPr marL="0" lvl="0" indent="0" algn="ctr">
                <a:spcBef>
                  <a:spcPct val="0"/>
                </a:spcBef>
                <a:spcAft>
                  <a:spcPct val="0"/>
                </a:spcAft>
                <a:buNone/>
              </a:pPr>
              <a:t>2025</a:t>
            </a:fld>
            <a:endParaRPr lang="en-GB" sz="1400" b="1"/>
          </a:p>
        </p:txBody>
      </p:sp>
      <p:sp>
        <p:nvSpPr>
          <p:cNvPr id="1092" name="Text Placeholder 2">
            <a:extLst>
              <a:ext uri="{FF2B5EF4-FFF2-40B4-BE49-F238E27FC236}">
                <a16:creationId xmlns:a16="http://schemas.microsoft.com/office/drawing/2014/main" id="{601D7ED0-A0DE-6F47-3B87-C8E0239B4FD0}"/>
              </a:ext>
            </a:extLst>
          </p:cNvPr>
          <p:cNvSpPr>
            <a:spLocks noGrp="1"/>
          </p:cNvSpPr>
          <p:nvPr>
            <p:custDataLst>
              <p:tags r:id="rId4"/>
            </p:custDataLst>
          </p:nvPr>
        </p:nvSpPr>
        <p:spPr bwMode="auto">
          <a:xfrm>
            <a:off x="5740400" y="1666875"/>
            <a:ext cx="186531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0DDC81D9-F8EF-4C58-BAEE-9FAC83E47ED3}" type="datetime'''''''''202''''''''''''''6'''''''''''''''''''''''''''">
              <a:rPr lang="en-GB" altLang="en-US" sz="1400" b="1" smtClean="0"/>
              <a:pPr marL="0" lvl="0" indent="0" algn="ctr">
                <a:spcBef>
                  <a:spcPct val="0"/>
                </a:spcBef>
                <a:spcAft>
                  <a:spcPct val="0"/>
                </a:spcAft>
                <a:buNone/>
              </a:pPr>
              <a:t>2026</a:t>
            </a:fld>
            <a:endParaRPr lang="en-GB" sz="1400" b="1"/>
          </a:p>
        </p:txBody>
      </p:sp>
      <p:sp>
        <p:nvSpPr>
          <p:cNvPr id="1117" name="Text Placeholder 2">
            <a:extLst>
              <a:ext uri="{FF2B5EF4-FFF2-40B4-BE49-F238E27FC236}">
                <a16:creationId xmlns:a16="http://schemas.microsoft.com/office/drawing/2014/main" id="{E7B71649-1985-9AC4-1CA7-9AE1E211DE45}"/>
              </a:ext>
            </a:extLst>
          </p:cNvPr>
          <p:cNvSpPr>
            <a:spLocks noGrp="1"/>
          </p:cNvSpPr>
          <p:nvPr>
            <p:custDataLst>
              <p:tags r:id="rId5"/>
            </p:custDataLst>
          </p:nvPr>
        </p:nvSpPr>
        <p:spPr bwMode="auto">
          <a:xfrm>
            <a:off x="7605713" y="1666875"/>
            <a:ext cx="18637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D8997E8-2AC9-409F-B698-35B216D6A014}" type="datetime'''''''''''''''2''''0''2''''7'''">
              <a:rPr lang="en-GB" altLang="en-US" sz="1400" b="1" smtClean="0"/>
              <a:pPr marL="0" lvl="0" indent="0" algn="ctr">
                <a:spcBef>
                  <a:spcPct val="0"/>
                </a:spcBef>
                <a:spcAft>
                  <a:spcPct val="0"/>
                </a:spcAft>
                <a:buNone/>
              </a:pPr>
              <a:t>2027</a:t>
            </a:fld>
            <a:endParaRPr lang="en-GB" sz="1400" b="1"/>
          </a:p>
        </p:txBody>
      </p:sp>
      <p:sp>
        <p:nvSpPr>
          <p:cNvPr id="1182" name="Text Placeholder 2">
            <a:extLst>
              <a:ext uri="{FF2B5EF4-FFF2-40B4-BE49-F238E27FC236}">
                <a16:creationId xmlns:a16="http://schemas.microsoft.com/office/drawing/2014/main" id="{156D60FA-B02C-4344-A49D-654F1F71E15B}"/>
              </a:ext>
            </a:extLst>
          </p:cNvPr>
          <p:cNvSpPr>
            <a:spLocks noGrp="1"/>
          </p:cNvSpPr>
          <p:nvPr>
            <p:custDataLst>
              <p:tags r:id="rId6"/>
            </p:custDataLst>
          </p:nvPr>
        </p:nvSpPr>
        <p:spPr bwMode="auto">
          <a:xfrm>
            <a:off x="9469439" y="1666875"/>
            <a:ext cx="171132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20E30DA-852D-4711-BD1E-CEA142C49E4F}" type="datetime'''''2''''''''''''''''''0''''''''''''''''2''''''8'''">
              <a:rPr lang="en-GB" altLang="en-US" sz="1400" b="1" smtClean="0"/>
              <a:pPr marL="0" lvl="0" indent="0" algn="ctr">
                <a:spcBef>
                  <a:spcPct val="0"/>
                </a:spcBef>
                <a:spcAft>
                  <a:spcPct val="0"/>
                </a:spcAft>
                <a:buNone/>
              </a:pPr>
              <a:t>2028</a:t>
            </a:fld>
            <a:endParaRPr lang="en-GB" sz="1400" b="1"/>
          </a:p>
        </p:txBody>
      </p:sp>
      <p:sp>
        <p:nvSpPr>
          <p:cNvPr id="1043" name="Text Placeholder 2">
            <a:extLst>
              <a:ext uri="{FF2B5EF4-FFF2-40B4-BE49-F238E27FC236}">
                <a16:creationId xmlns:a16="http://schemas.microsoft.com/office/drawing/2014/main" id="{4833D101-3AF0-4F06-90ED-B83615C36CE9}"/>
              </a:ext>
            </a:extLst>
          </p:cNvPr>
          <p:cNvSpPr>
            <a:spLocks noGrp="1"/>
          </p:cNvSpPr>
          <p:nvPr>
            <p:custDataLst>
              <p:tags r:id="rId7"/>
            </p:custDataLst>
          </p:nvPr>
        </p:nvSpPr>
        <p:spPr bwMode="auto">
          <a:xfrm>
            <a:off x="3059114" y="1906588"/>
            <a:ext cx="347663"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2633982-C7DE-43F4-AB42-F9DD8FBF2418}" type="datetime'''''''''Q''''''''''''3'''''''''">
              <a:rPr lang="en-GB" altLang="en-US" sz="1400" b="1" smtClean="0">
                <a:effectLst/>
              </a:rPr>
              <a:pPr marL="0" lvl="0" indent="0" algn="ctr">
                <a:spcBef>
                  <a:spcPct val="0"/>
                </a:spcBef>
                <a:spcAft>
                  <a:spcPct val="0"/>
                </a:spcAft>
                <a:buNone/>
              </a:pPr>
              <a:t>Q3</a:t>
            </a:fld>
            <a:endParaRPr lang="en-GB" sz="1400" b="1"/>
          </a:p>
        </p:txBody>
      </p:sp>
      <p:sp>
        <p:nvSpPr>
          <p:cNvPr id="1065" name="Text Placeholder 2">
            <a:extLst>
              <a:ext uri="{FF2B5EF4-FFF2-40B4-BE49-F238E27FC236}">
                <a16:creationId xmlns:a16="http://schemas.microsoft.com/office/drawing/2014/main" id="{F1732C7E-BAE4-9688-DD11-83B596217FBC}"/>
              </a:ext>
            </a:extLst>
          </p:cNvPr>
          <p:cNvSpPr>
            <a:spLocks noGrp="1"/>
          </p:cNvSpPr>
          <p:nvPr>
            <p:custDataLst>
              <p:tags r:id="rId8"/>
            </p:custDataLst>
          </p:nvPr>
        </p:nvSpPr>
        <p:spPr bwMode="auto">
          <a:xfrm>
            <a:off x="3406775"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0D10210-2539-4E45-8D24-FADAEC3CA4DC}" type="datetime'''''''''''''Q4'''''''''''''''">
              <a:rPr lang="en-GB" altLang="en-US" sz="1400" b="1" smtClean="0"/>
              <a:pPr marL="0" lvl="0" indent="0" algn="ctr">
                <a:spcBef>
                  <a:spcPct val="0"/>
                </a:spcBef>
                <a:spcAft>
                  <a:spcPct val="0"/>
                </a:spcAft>
                <a:buNone/>
              </a:pPr>
              <a:t>Q4</a:t>
            </a:fld>
            <a:endParaRPr lang="en-GB" sz="1400" b="1"/>
          </a:p>
        </p:txBody>
      </p:sp>
      <p:sp>
        <p:nvSpPr>
          <p:cNvPr id="1066" name="Text Placeholder 2">
            <a:extLst>
              <a:ext uri="{FF2B5EF4-FFF2-40B4-BE49-F238E27FC236}">
                <a16:creationId xmlns:a16="http://schemas.microsoft.com/office/drawing/2014/main" id="{D9C05BA8-5265-C826-7644-413E9171F2D0}"/>
              </a:ext>
            </a:extLst>
          </p:cNvPr>
          <p:cNvSpPr>
            <a:spLocks noGrp="1"/>
          </p:cNvSpPr>
          <p:nvPr>
            <p:custDataLst>
              <p:tags r:id="rId9"/>
            </p:custDataLst>
          </p:nvPr>
        </p:nvSpPr>
        <p:spPr bwMode="auto">
          <a:xfrm>
            <a:off x="3876675" y="1906588"/>
            <a:ext cx="4587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B1BD8BF-B2CC-4500-B08A-16661C6921A3}" type="datetime'''''''''''''''''Q''''''1'''''''''''''''''''''''''''">
              <a:rPr lang="en-GB" altLang="en-US" sz="1400" b="1" smtClean="0"/>
              <a:pPr marL="0" lvl="0" indent="0" algn="ctr">
                <a:spcBef>
                  <a:spcPct val="0"/>
                </a:spcBef>
                <a:spcAft>
                  <a:spcPct val="0"/>
                </a:spcAft>
                <a:buNone/>
              </a:pPr>
              <a:t>Q1</a:t>
            </a:fld>
            <a:endParaRPr lang="en-GB" sz="1400" b="1"/>
          </a:p>
        </p:txBody>
      </p:sp>
      <p:sp>
        <p:nvSpPr>
          <p:cNvPr id="1067" name="Text Placeholder 2">
            <a:extLst>
              <a:ext uri="{FF2B5EF4-FFF2-40B4-BE49-F238E27FC236}">
                <a16:creationId xmlns:a16="http://schemas.microsoft.com/office/drawing/2014/main" id="{FB46435A-4E21-FA74-A1F4-FC07EFD7CF13}"/>
              </a:ext>
            </a:extLst>
          </p:cNvPr>
          <p:cNvSpPr>
            <a:spLocks noGrp="1"/>
          </p:cNvSpPr>
          <p:nvPr>
            <p:custDataLst>
              <p:tags r:id="rId10"/>
            </p:custDataLst>
          </p:nvPr>
        </p:nvSpPr>
        <p:spPr bwMode="auto">
          <a:xfrm>
            <a:off x="4335463" y="190658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E20FCEA-267C-4D62-8AD2-824EDB704BBA}" type="datetime'''''''''Q''''''''''''2'''''">
              <a:rPr lang="en-GB" altLang="en-US" sz="1400" b="1" smtClean="0"/>
              <a:pPr marL="0" lvl="0" indent="0" algn="ctr">
                <a:spcBef>
                  <a:spcPct val="0"/>
                </a:spcBef>
                <a:spcAft>
                  <a:spcPct val="0"/>
                </a:spcAft>
                <a:buNone/>
              </a:pPr>
              <a:t>Q2</a:t>
            </a:fld>
            <a:endParaRPr lang="en-GB" sz="1400" b="1"/>
          </a:p>
        </p:txBody>
      </p:sp>
      <p:sp>
        <p:nvSpPr>
          <p:cNvPr id="1068" name="Text Placeholder 2">
            <a:extLst>
              <a:ext uri="{FF2B5EF4-FFF2-40B4-BE49-F238E27FC236}">
                <a16:creationId xmlns:a16="http://schemas.microsoft.com/office/drawing/2014/main" id="{9BB74AE3-41A2-56CE-502C-E168398F8ED4}"/>
              </a:ext>
            </a:extLst>
          </p:cNvPr>
          <p:cNvSpPr>
            <a:spLocks noGrp="1"/>
          </p:cNvSpPr>
          <p:nvPr>
            <p:custDataLst>
              <p:tags r:id="rId11"/>
            </p:custDataLst>
          </p:nvPr>
        </p:nvSpPr>
        <p:spPr bwMode="auto">
          <a:xfrm>
            <a:off x="4800600"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363347ED-12E6-41DB-85F9-98C775D3301D}" type="datetime'''''Q''''''''3'''''''''''''''''''''''''''''''''''''''''">
              <a:rPr lang="en-GB" altLang="en-US" sz="1400" b="1" smtClean="0"/>
              <a:pPr marL="0" lvl="0" indent="0" algn="ctr">
                <a:spcBef>
                  <a:spcPct val="0"/>
                </a:spcBef>
                <a:spcAft>
                  <a:spcPct val="0"/>
                </a:spcAft>
                <a:buNone/>
              </a:pPr>
              <a:t>Q3</a:t>
            </a:fld>
            <a:endParaRPr lang="en-GB" sz="1400" b="1"/>
          </a:p>
        </p:txBody>
      </p:sp>
      <p:sp>
        <p:nvSpPr>
          <p:cNvPr id="1069" name="Text Placeholder 2">
            <a:extLst>
              <a:ext uri="{FF2B5EF4-FFF2-40B4-BE49-F238E27FC236}">
                <a16:creationId xmlns:a16="http://schemas.microsoft.com/office/drawing/2014/main" id="{DB5F0CA3-29F1-5EAC-8E21-DE0BAABA2F9C}"/>
              </a:ext>
            </a:extLst>
          </p:cNvPr>
          <p:cNvSpPr>
            <a:spLocks noGrp="1"/>
          </p:cNvSpPr>
          <p:nvPr>
            <p:custDataLst>
              <p:tags r:id="rId12"/>
            </p:custDataLst>
          </p:nvPr>
        </p:nvSpPr>
        <p:spPr bwMode="auto">
          <a:xfrm>
            <a:off x="5270500"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D2283A1-45CE-42B9-AB45-9A9761DDF93E}" type="datetime'''Q''''''''''''''''''''''''''''''''4'''''''''''''''">
              <a:rPr lang="en-GB" altLang="en-US" sz="1400" b="1" smtClean="0"/>
              <a:pPr marL="0" lvl="0" indent="0" algn="ctr">
                <a:spcBef>
                  <a:spcPct val="0"/>
                </a:spcBef>
                <a:spcAft>
                  <a:spcPct val="0"/>
                </a:spcAft>
                <a:buNone/>
              </a:pPr>
              <a:t>Q4</a:t>
            </a:fld>
            <a:endParaRPr lang="en-GB" sz="1400" b="1"/>
          </a:p>
        </p:txBody>
      </p:sp>
      <p:sp>
        <p:nvSpPr>
          <p:cNvPr id="1091" name="Text Placeholder 2">
            <a:extLst>
              <a:ext uri="{FF2B5EF4-FFF2-40B4-BE49-F238E27FC236}">
                <a16:creationId xmlns:a16="http://schemas.microsoft.com/office/drawing/2014/main" id="{67D26832-A94E-F6DF-6040-35AC437ED2E3}"/>
              </a:ext>
            </a:extLst>
          </p:cNvPr>
          <p:cNvSpPr>
            <a:spLocks noGrp="1"/>
          </p:cNvSpPr>
          <p:nvPr>
            <p:custDataLst>
              <p:tags r:id="rId13"/>
            </p:custDataLst>
          </p:nvPr>
        </p:nvSpPr>
        <p:spPr bwMode="auto">
          <a:xfrm>
            <a:off x="5740401" y="1906588"/>
            <a:ext cx="460375"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24F83DA-D155-4FEA-8346-22C78504CFF6}" type="datetime'''''''''''Q''1'''''''">
              <a:rPr lang="en-GB" altLang="en-US" sz="1400" b="1" smtClean="0"/>
              <a:pPr marL="0" lvl="0" indent="0" algn="ctr">
                <a:spcBef>
                  <a:spcPct val="0"/>
                </a:spcBef>
                <a:spcAft>
                  <a:spcPct val="0"/>
                </a:spcAft>
                <a:buNone/>
              </a:pPr>
              <a:t>Q1</a:t>
            </a:fld>
            <a:endParaRPr lang="en-GB" sz="1400" b="1"/>
          </a:p>
        </p:txBody>
      </p:sp>
      <p:sp>
        <p:nvSpPr>
          <p:cNvPr id="1112" name="Text Placeholder 2">
            <a:extLst>
              <a:ext uri="{FF2B5EF4-FFF2-40B4-BE49-F238E27FC236}">
                <a16:creationId xmlns:a16="http://schemas.microsoft.com/office/drawing/2014/main" id="{D129F9E1-8B27-A471-80F3-A23E94FEF264}"/>
              </a:ext>
            </a:extLst>
          </p:cNvPr>
          <p:cNvSpPr>
            <a:spLocks noGrp="1"/>
          </p:cNvSpPr>
          <p:nvPr>
            <p:custDataLst>
              <p:tags r:id="rId14"/>
            </p:custDataLst>
          </p:nvPr>
        </p:nvSpPr>
        <p:spPr bwMode="auto">
          <a:xfrm>
            <a:off x="6200775" y="190658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9A2C6C77-A88A-4988-A543-6616D4F803B8}" type="datetime'''''''''''''''''''Q''''''''2'''''''''''''''''''''''''''">
              <a:rPr lang="en-GB" altLang="en-US" sz="1400" b="1" smtClean="0"/>
              <a:pPr marL="0" lvl="0" indent="0" algn="ctr">
                <a:spcBef>
                  <a:spcPct val="0"/>
                </a:spcBef>
                <a:spcAft>
                  <a:spcPct val="0"/>
                </a:spcAft>
                <a:buNone/>
              </a:pPr>
              <a:t>Q2</a:t>
            </a:fld>
            <a:endParaRPr lang="en-GB" sz="1400" b="1"/>
          </a:p>
        </p:txBody>
      </p:sp>
      <p:sp>
        <p:nvSpPr>
          <p:cNvPr id="1113" name="Text Placeholder 2">
            <a:extLst>
              <a:ext uri="{FF2B5EF4-FFF2-40B4-BE49-F238E27FC236}">
                <a16:creationId xmlns:a16="http://schemas.microsoft.com/office/drawing/2014/main" id="{6DA74817-EDA7-DBE3-D60B-D4E90B6E3CFA}"/>
              </a:ext>
            </a:extLst>
          </p:cNvPr>
          <p:cNvSpPr>
            <a:spLocks noGrp="1"/>
          </p:cNvSpPr>
          <p:nvPr>
            <p:custDataLst>
              <p:tags r:id="rId15"/>
            </p:custDataLst>
          </p:nvPr>
        </p:nvSpPr>
        <p:spPr bwMode="auto">
          <a:xfrm>
            <a:off x="6665913"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49325006-448D-4358-873D-E642FDE34521}" type="datetime'''''''''''''''''''''''Q''''''''3'''''''''''''">
              <a:rPr lang="en-GB" altLang="en-US" sz="1400" b="1" smtClean="0"/>
              <a:pPr marL="0" lvl="0" indent="0" algn="ctr">
                <a:spcBef>
                  <a:spcPct val="0"/>
                </a:spcBef>
                <a:spcAft>
                  <a:spcPct val="0"/>
                </a:spcAft>
                <a:buNone/>
              </a:pPr>
              <a:t>Q3</a:t>
            </a:fld>
            <a:endParaRPr lang="en-GB" sz="1400" b="1"/>
          </a:p>
        </p:txBody>
      </p:sp>
      <p:sp>
        <p:nvSpPr>
          <p:cNvPr id="1114" name="Text Placeholder 2">
            <a:extLst>
              <a:ext uri="{FF2B5EF4-FFF2-40B4-BE49-F238E27FC236}">
                <a16:creationId xmlns:a16="http://schemas.microsoft.com/office/drawing/2014/main" id="{49223126-9E79-A5BD-9BE7-88F34318532E}"/>
              </a:ext>
            </a:extLst>
          </p:cNvPr>
          <p:cNvSpPr>
            <a:spLocks noGrp="1"/>
          </p:cNvSpPr>
          <p:nvPr>
            <p:custDataLst>
              <p:tags r:id="rId16"/>
            </p:custDataLst>
          </p:nvPr>
        </p:nvSpPr>
        <p:spPr bwMode="auto">
          <a:xfrm>
            <a:off x="7135813"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DBB060F0-D2BE-4F79-B190-DC5431F3ABB2}" type="datetime'''''''''''''''''''''''''''''''''''''''''''Q''''''''4'''">
              <a:rPr lang="en-GB" altLang="en-US" sz="1400" b="1" smtClean="0"/>
              <a:pPr marL="0" lvl="0" indent="0" algn="ctr">
                <a:spcBef>
                  <a:spcPct val="0"/>
                </a:spcBef>
                <a:spcAft>
                  <a:spcPct val="0"/>
                </a:spcAft>
                <a:buNone/>
              </a:pPr>
              <a:t>Q4</a:t>
            </a:fld>
            <a:endParaRPr lang="en-GB" sz="1400" b="1"/>
          </a:p>
        </p:txBody>
      </p:sp>
      <p:sp>
        <p:nvSpPr>
          <p:cNvPr id="1115" name="Text Placeholder 2">
            <a:extLst>
              <a:ext uri="{FF2B5EF4-FFF2-40B4-BE49-F238E27FC236}">
                <a16:creationId xmlns:a16="http://schemas.microsoft.com/office/drawing/2014/main" id="{816A0AE0-572A-7EE2-C77E-A25DFC93DEC6}"/>
              </a:ext>
            </a:extLst>
          </p:cNvPr>
          <p:cNvSpPr>
            <a:spLocks noGrp="1"/>
          </p:cNvSpPr>
          <p:nvPr>
            <p:custDataLst>
              <p:tags r:id="rId17"/>
            </p:custDataLst>
          </p:nvPr>
        </p:nvSpPr>
        <p:spPr bwMode="auto">
          <a:xfrm>
            <a:off x="7605713" y="1906588"/>
            <a:ext cx="45878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F38E4C6-2F00-433A-B71E-2A063779B1F1}" type="datetime'''''''Q''''''''''''''''''''1'''''">
              <a:rPr lang="en-GB" altLang="en-US" sz="1400" b="1" smtClean="0"/>
              <a:pPr marL="0" lvl="0" indent="0" algn="ctr">
                <a:spcBef>
                  <a:spcPct val="0"/>
                </a:spcBef>
                <a:spcAft>
                  <a:spcPct val="0"/>
                </a:spcAft>
                <a:buNone/>
              </a:pPr>
              <a:t>Q1</a:t>
            </a:fld>
            <a:endParaRPr lang="en-GB" sz="1400" b="1"/>
          </a:p>
        </p:txBody>
      </p:sp>
      <p:sp>
        <p:nvSpPr>
          <p:cNvPr id="1116" name="Text Placeholder 2">
            <a:extLst>
              <a:ext uri="{FF2B5EF4-FFF2-40B4-BE49-F238E27FC236}">
                <a16:creationId xmlns:a16="http://schemas.microsoft.com/office/drawing/2014/main" id="{BE6D6C81-3FB5-D8F5-C587-E1B531E4EAE9}"/>
              </a:ext>
            </a:extLst>
          </p:cNvPr>
          <p:cNvSpPr>
            <a:spLocks noGrp="1"/>
          </p:cNvSpPr>
          <p:nvPr>
            <p:custDataLst>
              <p:tags r:id="rId18"/>
            </p:custDataLst>
          </p:nvPr>
        </p:nvSpPr>
        <p:spPr bwMode="auto">
          <a:xfrm>
            <a:off x="8064500" y="190658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B30FF785-4C4A-4EAE-AD09-9ABD80673992}" type="datetime'''''''''''''''''''''''''''''''Q''''''''''''''''''''''''2'''">
              <a:rPr lang="en-GB" altLang="en-US" sz="1400" b="1" smtClean="0"/>
              <a:pPr marL="0" lvl="0" indent="0" algn="ctr">
                <a:spcBef>
                  <a:spcPct val="0"/>
                </a:spcBef>
                <a:spcAft>
                  <a:spcPct val="0"/>
                </a:spcAft>
                <a:buNone/>
              </a:pPr>
              <a:t>Q2</a:t>
            </a:fld>
            <a:endParaRPr lang="en-GB" sz="1400" b="1"/>
          </a:p>
        </p:txBody>
      </p:sp>
      <p:sp>
        <p:nvSpPr>
          <p:cNvPr id="1141" name="Text Placeholder 2">
            <a:extLst>
              <a:ext uri="{FF2B5EF4-FFF2-40B4-BE49-F238E27FC236}">
                <a16:creationId xmlns:a16="http://schemas.microsoft.com/office/drawing/2014/main" id="{B0C9B7C2-5C7D-9302-91BA-A7224F0825FD}"/>
              </a:ext>
            </a:extLst>
          </p:cNvPr>
          <p:cNvSpPr>
            <a:spLocks noGrp="1"/>
          </p:cNvSpPr>
          <p:nvPr>
            <p:custDataLst>
              <p:tags r:id="rId19"/>
            </p:custDataLst>
          </p:nvPr>
        </p:nvSpPr>
        <p:spPr bwMode="auto">
          <a:xfrm>
            <a:off x="8529638"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1EC172F6-CE3B-459B-97C0-A984F90F836B}" type="datetime'''''''''''''Q''''''''''''''''''''3'''">
              <a:rPr lang="en-GB" altLang="en-US" sz="1400" b="1" smtClean="0"/>
              <a:pPr marL="0" lvl="0" indent="0" algn="ctr">
                <a:spcBef>
                  <a:spcPct val="0"/>
                </a:spcBef>
                <a:spcAft>
                  <a:spcPct val="0"/>
                </a:spcAft>
                <a:buNone/>
              </a:pPr>
              <a:t>Q3</a:t>
            </a:fld>
            <a:endParaRPr lang="en-GB" sz="1400" b="1"/>
          </a:p>
        </p:txBody>
      </p:sp>
      <p:sp>
        <p:nvSpPr>
          <p:cNvPr id="1142" name="Text Placeholder 2">
            <a:extLst>
              <a:ext uri="{FF2B5EF4-FFF2-40B4-BE49-F238E27FC236}">
                <a16:creationId xmlns:a16="http://schemas.microsoft.com/office/drawing/2014/main" id="{B39E3D59-D84A-17F2-52E6-93DC3EB0762B}"/>
              </a:ext>
            </a:extLst>
          </p:cNvPr>
          <p:cNvSpPr>
            <a:spLocks noGrp="1"/>
          </p:cNvSpPr>
          <p:nvPr>
            <p:custDataLst>
              <p:tags r:id="rId20"/>
            </p:custDataLst>
          </p:nvPr>
        </p:nvSpPr>
        <p:spPr bwMode="auto">
          <a:xfrm>
            <a:off x="8999538"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EA420559-377A-46D2-8636-6787C087AB13}" type="datetime'''''''''''''''''''Q''''4'''''''''''''''''''''''">
              <a:rPr lang="en-GB" altLang="en-US" sz="1400" b="1" smtClean="0"/>
              <a:pPr marL="0" lvl="0" indent="0" algn="ctr">
                <a:spcBef>
                  <a:spcPct val="0"/>
                </a:spcBef>
                <a:spcAft>
                  <a:spcPct val="0"/>
                </a:spcAft>
                <a:buNone/>
              </a:pPr>
              <a:t>Q4</a:t>
            </a:fld>
            <a:endParaRPr lang="en-GB" sz="1400" b="1"/>
          </a:p>
        </p:txBody>
      </p:sp>
      <p:sp>
        <p:nvSpPr>
          <p:cNvPr id="1177" name="Text Placeholder 2">
            <a:extLst>
              <a:ext uri="{FF2B5EF4-FFF2-40B4-BE49-F238E27FC236}">
                <a16:creationId xmlns:a16="http://schemas.microsoft.com/office/drawing/2014/main" id="{FDA98DFD-A783-3823-4504-387E25128030}"/>
              </a:ext>
            </a:extLst>
          </p:cNvPr>
          <p:cNvSpPr>
            <a:spLocks noGrp="1"/>
          </p:cNvSpPr>
          <p:nvPr>
            <p:custDataLst>
              <p:tags r:id="rId21"/>
            </p:custDataLst>
          </p:nvPr>
        </p:nvSpPr>
        <p:spPr bwMode="auto">
          <a:xfrm>
            <a:off x="9469438" y="190658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F942FAA8-5BB2-4190-9447-9C6B6EE8E6D7}" type="datetime'Q''''''''''''''''''''''1'''''''''''''''''''''''''''">
              <a:rPr lang="en-GB" altLang="en-US" sz="1400" b="1" smtClean="0"/>
              <a:pPr marL="0" lvl="0" indent="0" algn="ctr">
                <a:spcBef>
                  <a:spcPct val="0"/>
                </a:spcBef>
                <a:spcAft>
                  <a:spcPct val="0"/>
                </a:spcAft>
                <a:buNone/>
              </a:pPr>
              <a:t>Q1</a:t>
            </a:fld>
            <a:endParaRPr lang="en-GB" sz="1400" b="1"/>
          </a:p>
        </p:txBody>
      </p:sp>
      <p:sp>
        <p:nvSpPr>
          <p:cNvPr id="1179" name="Text Placeholder 2">
            <a:extLst>
              <a:ext uri="{FF2B5EF4-FFF2-40B4-BE49-F238E27FC236}">
                <a16:creationId xmlns:a16="http://schemas.microsoft.com/office/drawing/2014/main" id="{07C15B01-CDDB-9743-4415-5A12BC6FD7F4}"/>
              </a:ext>
            </a:extLst>
          </p:cNvPr>
          <p:cNvSpPr>
            <a:spLocks noGrp="1"/>
          </p:cNvSpPr>
          <p:nvPr>
            <p:custDataLst>
              <p:tags r:id="rId22"/>
            </p:custDataLst>
          </p:nvPr>
        </p:nvSpPr>
        <p:spPr bwMode="auto">
          <a:xfrm>
            <a:off x="9934575" y="1906588"/>
            <a:ext cx="465138"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C826C151-BC56-4E2D-BE6C-FD9B42ADF587}" type="datetime'''''''''''''''''''''''''''Q''''''''''''''''''2'''''''''''''">
              <a:rPr lang="en-GB" altLang="en-US" sz="1400" b="1" smtClean="0"/>
              <a:pPr marL="0" lvl="0" indent="0" algn="ctr">
                <a:spcBef>
                  <a:spcPct val="0"/>
                </a:spcBef>
                <a:spcAft>
                  <a:spcPct val="0"/>
                </a:spcAft>
                <a:buNone/>
              </a:pPr>
              <a:t>Q2</a:t>
            </a:fld>
            <a:endParaRPr lang="en-GB" sz="1400" b="1"/>
          </a:p>
        </p:txBody>
      </p:sp>
      <p:sp>
        <p:nvSpPr>
          <p:cNvPr id="1180" name="Text Placeholder 2">
            <a:extLst>
              <a:ext uri="{FF2B5EF4-FFF2-40B4-BE49-F238E27FC236}">
                <a16:creationId xmlns:a16="http://schemas.microsoft.com/office/drawing/2014/main" id="{9826C535-F5B4-BF08-F2FF-277BFD7E16FB}"/>
              </a:ext>
            </a:extLst>
          </p:cNvPr>
          <p:cNvSpPr>
            <a:spLocks noGrp="1"/>
          </p:cNvSpPr>
          <p:nvPr>
            <p:custDataLst>
              <p:tags r:id="rId23"/>
            </p:custDataLst>
          </p:nvPr>
        </p:nvSpPr>
        <p:spPr bwMode="auto">
          <a:xfrm>
            <a:off x="10399713" y="1906588"/>
            <a:ext cx="46990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544634BC-CF89-471E-B406-192CC921D7B1}" type="datetime'''''''''''''''''''''''''''''Q''3'''''">
              <a:rPr lang="en-GB" altLang="en-US" sz="1400" b="1" smtClean="0"/>
              <a:pPr marL="0" lvl="0" indent="0" algn="ctr">
                <a:spcBef>
                  <a:spcPct val="0"/>
                </a:spcBef>
                <a:spcAft>
                  <a:spcPct val="0"/>
                </a:spcAft>
                <a:buNone/>
              </a:pPr>
              <a:t>Q3</a:t>
            </a:fld>
            <a:endParaRPr lang="en-GB" sz="1400" b="1"/>
          </a:p>
        </p:txBody>
      </p:sp>
      <p:sp>
        <p:nvSpPr>
          <p:cNvPr id="1181" name="Text Placeholder 2">
            <a:extLst>
              <a:ext uri="{FF2B5EF4-FFF2-40B4-BE49-F238E27FC236}">
                <a16:creationId xmlns:a16="http://schemas.microsoft.com/office/drawing/2014/main" id="{6AF0DFAE-73A7-3CB3-5B39-CD1FC994F125}"/>
              </a:ext>
            </a:extLst>
          </p:cNvPr>
          <p:cNvSpPr>
            <a:spLocks noGrp="1"/>
          </p:cNvSpPr>
          <p:nvPr>
            <p:custDataLst>
              <p:tags r:id="rId24"/>
            </p:custDataLst>
          </p:nvPr>
        </p:nvSpPr>
        <p:spPr bwMode="auto">
          <a:xfrm>
            <a:off x="10869613" y="1906588"/>
            <a:ext cx="311150" cy="239713"/>
          </a:xfrm>
          <a:prstGeom prst="rect">
            <a:avLst/>
          </a:prstGeom>
          <a:noFill/>
          <a:ln w="9525" cmpd="sng" algn="ctr">
            <a:solidFill>
              <a:schemeClr val="tx1"/>
            </a:solidFill>
          </a:ln>
          <a:effectLst/>
          <a:extLst>
            <a:ext uri="{909E8E84-426E-40DD-AFC4-6F175D3DCCD1}">
              <a14:hiddenFill xmlns:a14="http://schemas.microsoft.com/office/drawing/2010/main">
                <a:solidFill>
                  <a:schemeClr val="accent1"/>
                </a:solidFill>
              </a14:hiddenFill>
            </a:ext>
          </a:extLst>
        </p:spPr>
        <p:txBody>
          <a:bodyPr vert="horz" wrap="none" lIns="0" tIns="23813" rIns="0" bIns="23813"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86D4B8A0-A37B-4E75-A0F6-9F217B82774B}" type="datetime'''''''''''''''''''''''''''''''''''''Q''''''''''''4'''''''">
              <a:rPr lang="en-GB" altLang="en-US" sz="1400" b="1" smtClean="0"/>
              <a:pPr marL="0" lvl="0" indent="0" algn="ctr">
                <a:spcBef>
                  <a:spcPct val="0"/>
                </a:spcBef>
                <a:spcAft>
                  <a:spcPct val="0"/>
                </a:spcAft>
                <a:buNone/>
              </a:pPr>
              <a:t>Q4</a:t>
            </a:fld>
            <a:endParaRPr lang="en-GB" sz="1400" b="1"/>
          </a:p>
        </p:txBody>
      </p:sp>
      <p:cxnSp>
        <p:nvCxnSpPr>
          <p:cNvPr id="1118" name="Straight Connector 1117">
            <a:extLst>
              <a:ext uri="{FF2B5EF4-FFF2-40B4-BE49-F238E27FC236}">
                <a16:creationId xmlns:a16="http://schemas.microsoft.com/office/drawing/2014/main" id="{E02BD81E-3092-8CC4-BA14-1D007B9CBFF8}"/>
              </a:ext>
            </a:extLst>
          </p:cNvPr>
          <p:cNvCxnSpPr/>
          <p:nvPr>
            <p:custDataLst>
              <p:tags r:id="rId25"/>
            </p:custDataLst>
          </p:nvPr>
        </p:nvCxnSpPr>
        <p:spPr bwMode="auto">
          <a:xfrm>
            <a:off x="7605713" y="2146300"/>
            <a:ext cx="0" cy="38068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3" name="Straight Connector 1182">
            <a:extLst>
              <a:ext uri="{FF2B5EF4-FFF2-40B4-BE49-F238E27FC236}">
                <a16:creationId xmlns:a16="http://schemas.microsoft.com/office/drawing/2014/main" id="{4BC494FF-912E-F952-0FDC-070C1421D81E}"/>
              </a:ext>
            </a:extLst>
          </p:cNvPr>
          <p:cNvCxnSpPr/>
          <p:nvPr>
            <p:custDataLst>
              <p:tags r:id="rId26"/>
            </p:custDataLst>
          </p:nvPr>
        </p:nvCxnSpPr>
        <p:spPr bwMode="auto">
          <a:xfrm>
            <a:off x="9469438" y="2146300"/>
            <a:ext cx="0" cy="38068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142F4E1-E141-9B26-0AEE-E4CB127E574C}"/>
              </a:ext>
            </a:extLst>
          </p:cNvPr>
          <p:cNvCxnSpPr/>
          <p:nvPr>
            <p:custDataLst>
              <p:tags r:id="rId27"/>
            </p:custDataLst>
          </p:nvPr>
        </p:nvCxnSpPr>
        <p:spPr bwMode="auto">
          <a:xfrm>
            <a:off x="3059113" y="2146300"/>
            <a:ext cx="0" cy="38068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4" name="Straight Connector 1023">
            <a:extLst>
              <a:ext uri="{FF2B5EF4-FFF2-40B4-BE49-F238E27FC236}">
                <a16:creationId xmlns:a16="http://schemas.microsoft.com/office/drawing/2014/main" id="{B5527A1B-02BB-BBAB-80DB-822C8A429C84}"/>
              </a:ext>
            </a:extLst>
          </p:cNvPr>
          <p:cNvCxnSpPr/>
          <p:nvPr>
            <p:custDataLst>
              <p:tags r:id="rId28"/>
            </p:custDataLst>
          </p:nvPr>
        </p:nvCxnSpPr>
        <p:spPr bwMode="auto">
          <a:xfrm>
            <a:off x="11180763" y="2146300"/>
            <a:ext cx="0" cy="38068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5" name="Straight Connector 1024">
            <a:extLst>
              <a:ext uri="{FF2B5EF4-FFF2-40B4-BE49-F238E27FC236}">
                <a16:creationId xmlns:a16="http://schemas.microsoft.com/office/drawing/2014/main" id="{90ECDB32-40B6-F28B-01C7-4E4C74A86D5F}"/>
              </a:ext>
            </a:extLst>
          </p:cNvPr>
          <p:cNvCxnSpPr/>
          <p:nvPr>
            <p:custDataLst>
              <p:tags r:id="rId29"/>
            </p:custDataLst>
          </p:nvPr>
        </p:nvCxnSpPr>
        <p:spPr bwMode="auto">
          <a:xfrm>
            <a:off x="1136650" y="2146300"/>
            <a:ext cx="0" cy="38068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3" name="Straight Connector 1092">
            <a:extLst>
              <a:ext uri="{FF2B5EF4-FFF2-40B4-BE49-F238E27FC236}">
                <a16:creationId xmlns:a16="http://schemas.microsoft.com/office/drawing/2014/main" id="{4C53E8FB-8837-AF6F-3DDA-E045BA1E393C}"/>
              </a:ext>
            </a:extLst>
          </p:cNvPr>
          <p:cNvCxnSpPr/>
          <p:nvPr>
            <p:custDataLst>
              <p:tags r:id="rId30"/>
            </p:custDataLst>
          </p:nvPr>
        </p:nvCxnSpPr>
        <p:spPr bwMode="auto">
          <a:xfrm>
            <a:off x="5740400" y="2146300"/>
            <a:ext cx="0" cy="38068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1" name="Straight Connector 1070">
            <a:extLst>
              <a:ext uri="{FF2B5EF4-FFF2-40B4-BE49-F238E27FC236}">
                <a16:creationId xmlns:a16="http://schemas.microsoft.com/office/drawing/2014/main" id="{5A508065-9F94-F768-BDD9-43FAFBDCF8CA}"/>
              </a:ext>
            </a:extLst>
          </p:cNvPr>
          <p:cNvCxnSpPr/>
          <p:nvPr>
            <p:custDataLst>
              <p:tags r:id="rId31"/>
            </p:custDataLst>
          </p:nvPr>
        </p:nvCxnSpPr>
        <p:spPr bwMode="auto">
          <a:xfrm>
            <a:off x="3876675" y="2146300"/>
            <a:ext cx="0" cy="38068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5" name="Straight Connector 1174">
            <a:extLst>
              <a:ext uri="{FF2B5EF4-FFF2-40B4-BE49-F238E27FC236}">
                <a16:creationId xmlns:a16="http://schemas.microsoft.com/office/drawing/2014/main" id="{6C4B3895-B997-6B7D-C2A3-181414C0D2E1}"/>
              </a:ext>
            </a:extLst>
          </p:cNvPr>
          <p:cNvCxnSpPr/>
          <p:nvPr>
            <p:custDataLst>
              <p:tags r:id="rId32"/>
            </p:custDataLst>
          </p:nvPr>
        </p:nvCxnSpPr>
        <p:spPr bwMode="auto">
          <a:xfrm>
            <a:off x="91582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4" name="Straight Connector 1173">
            <a:extLst>
              <a:ext uri="{FF2B5EF4-FFF2-40B4-BE49-F238E27FC236}">
                <a16:creationId xmlns:a16="http://schemas.microsoft.com/office/drawing/2014/main" id="{4A04B295-ED7F-4899-EF54-449AA40D8587}"/>
              </a:ext>
            </a:extLst>
          </p:cNvPr>
          <p:cNvCxnSpPr/>
          <p:nvPr>
            <p:custDataLst>
              <p:tags r:id="rId33"/>
            </p:custDataLst>
          </p:nvPr>
        </p:nvCxnSpPr>
        <p:spPr bwMode="auto">
          <a:xfrm>
            <a:off x="884713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3" name="Straight Connector 1172">
            <a:extLst>
              <a:ext uri="{FF2B5EF4-FFF2-40B4-BE49-F238E27FC236}">
                <a16:creationId xmlns:a16="http://schemas.microsoft.com/office/drawing/2014/main" id="{EE45E4A7-75B6-18C9-81CE-C1ECF867BEAC}"/>
              </a:ext>
            </a:extLst>
          </p:cNvPr>
          <p:cNvCxnSpPr/>
          <p:nvPr>
            <p:custDataLst>
              <p:tags r:id="rId34"/>
            </p:custDataLst>
          </p:nvPr>
        </p:nvCxnSpPr>
        <p:spPr bwMode="auto">
          <a:xfrm>
            <a:off x="86883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2" name="Straight Connector 1171">
            <a:extLst>
              <a:ext uri="{FF2B5EF4-FFF2-40B4-BE49-F238E27FC236}">
                <a16:creationId xmlns:a16="http://schemas.microsoft.com/office/drawing/2014/main" id="{18A7D94D-EB35-5B10-0DB6-F701244FC19C}"/>
              </a:ext>
            </a:extLst>
          </p:cNvPr>
          <p:cNvCxnSpPr/>
          <p:nvPr>
            <p:custDataLst>
              <p:tags r:id="rId35"/>
            </p:custDataLst>
          </p:nvPr>
        </p:nvCxnSpPr>
        <p:spPr bwMode="auto">
          <a:xfrm>
            <a:off x="837723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1" name="Straight Connector 1170">
            <a:extLst>
              <a:ext uri="{FF2B5EF4-FFF2-40B4-BE49-F238E27FC236}">
                <a16:creationId xmlns:a16="http://schemas.microsoft.com/office/drawing/2014/main" id="{37A7CC94-08DB-6391-B6E3-67121C319755}"/>
              </a:ext>
            </a:extLst>
          </p:cNvPr>
          <p:cNvCxnSpPr/>
          <p:nvPr>
            <p:custDataLst>
              <p:tags r:id="rId36"/>
            </p:custDataLst>
          </p:nvPr>
        </p:nvCxnSpPr>
        <p:spPr bwMode="auto">
          <a:xfrm>
            <a:off x="82184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0" name="Straight Connector 1169">
            <a:extLst>
              <a:ext uri="{FF2B5EF4-FFF2-40B4-BE49-F238E27FC236}">
                <a16:creationId xmlns:a16="http://schemas.microsoft.com/office/drawing/2014/main" id="{C51C9414-BCEA-D748-3630-AE60C33C4CF1}"/>
              </a:ext>
            </a:extLst>
          </p:cNvPr>
          <p:cNvCxnSpPr/>
          <p:nvPr>
            <p:custDataLst>
              <p:tags r:id="rId37"/>
            </p:custDataLst>
          </p:nvPr>
        </p:nvCxnSpPr>
        <p:spPr bwMode="auto">
          <a:xfrm>
            <a:off x="790733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4" name="Straight Connector 1073">
            <a:extLst>
              <a:ext uri="{FF2B5EF4-FFF2-40B4-BE49-F238E27FC236}">
                <a16:creationId xmlns:a16="http://schemas.microsoft.com/office/drawing/2014/main" id="{3586714F-86DB-4EF3-6A1A-F857F69D6E82}"/>
              </a:ext>
            </a:extLst>
          </p:cNvPr>
          <p:cNvCxnSpPr/>
          <p:nvPr>
            <p:custDataLst>
              <p:tags r:id="rId38"/>
            </p:custDataLst>
          </p:nvPr>
        </p:nvCxnSpPr>
        <p:spPr bwMode="auto">
          <a:xfrm>
            <a:off x="48006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9" name="Straight Connector 1168">
            <a:extLst>
              <a:ext uri="{FF2B5EF4-FFF2-40B4-BE49-F238E27FC236}">
                <a16:creationId xmlns:a16="http://schemas.microsoft.com/office/drawing/2014/main" id="{B084C1D1-C920-7ED3-B2A5-745AFDDC4723}"/>
              </a:ext>
            </a:extLst>
          </p:cNvPr>
          <p:cNvCxnSpPr/>
          <p:nvPr>
            <p:custDataLst>
              <p:tags r:id="rId39"/>
            </p:custDataLst>
          </p:nvPr>
        </p:nvCxnSpPr>
        <p:spPr bwMode="auto">
          <a:xfrm>
            <a:off x="77628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8" name="Straight Connector 1167">
            <a:extLst>
              <a:ext uri="{FF2B5EF4-FFF2-40B4-BE49-F238E27FC236}">
                <a16:creationId xmlns:a16="http://schemas.microsoft.com/office/drawing/2014/main" id="{815F0C86-4A69-4E16-DF86-4ABC23F581E2}"/>
              </a:ext>
            </a:extLst>
          </p:cNvPr>
          <p:cNvCxnSpPr/>
          <p:nvPr>
            <p:custDataLst>
              <p:tags r:id="rId40"/>
            </p:custDataLst>
          </p:nvPr>
        </p:nvCxnSpPr>
        <p:spPr bwMode="auto">
          <a:xfrm>
            <a:off x="744696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3" name="Straight Connector 1142">
            <a:extLst>
              <a:ext uri="{FF2B5EF4-FFF2-40B4-BE49-F238E27FC236}">
                <a16:creationId xmlns:a16="http://schemas.microsoft.com/office/drawing/2014/main" id="{26B3A6F2-BFC5-59AD-6FC6-678B970E3CBB}"/>
              </a:ext>
            </a:extLst>
          </p:cNvPr>
          <p:cNvCxnSpPr/>
          <p:nvPr>
            <p:custDataLst>
              <p:tags r:id="rId41"/>
            </p:custDataLst>
          </p:nvPr>
        </p:nvCxnSpPr>
        <p:spPr bwMode="auto">
          <a:xfrm>
            <a:off x="852963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7" name="Straight Connector 1166">
            <a:extLst>
              <a:ext uri="{FF2B5EF4-FFF2-40B4-BE49-F238E27FC236}">
                <a16:creationId xmlns:a16="http://schemas.microsoft.com/office/drawing/2014/main" id="{B6B1EDF1-5095-B92B-7B10-C603798E80DB}"/>
              </a:ext>
            </a:extLst>
          </p:cNvPr>
          <p:cNvCxnSpPr/>
          <p:nvPr>
            <p:custDataLst>
              <p:tags r:id="rId42"/>
            </p:custDataLst>
          </p:nvPr>
        </p:nvCxnSpPr>
        <p:spPr bwMode="auto">
          <a:xfrm>
            <a:off x="72929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6" name="Straight Connector 1165">
            <a:extLst>
              <a:ext uri="{FF2B5EF4-FFF2-40B4-BE49-F238E27FC236}">
                <a16:creationId xmlns:a16="http://schemas.microsoft.com/office/drawing/2014/main" id="{BAD060EA-473F-20FA-32EA-4C7CBAC1AEAC}"/>
              </a:ext>
            </a:extLst>
          </p:cNvPr>
          <p:cNvCxnSpPr/>
          <p:nvPr>
            <p:custDataLst>
              <p:tags r:id="rId43"/>
            </p:custDataLst>
          </p:nvPr>
        </p:nvCxnSpPr>
        <p:spPr bwMode="auto">
          <a:xfrm>
            <a:off x="69818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5" name="Straight Connector 1164">
            <a:extLst>
              <a:ext uri="{FF2B5EF4-FFF2-40B4-BE49-F238E27FC236}">
                <a16:creationId xmlns:a16="http://schemas.microsoft.com/office/drawing/2014/main" id="{DE0E3DF4-DD9C-3EA0-A48B-9069C66F623F}"/>
              </a:ext>
            </a:extLst>
          </p:cNvPr>
          <p:cNvCxnSpPr/>
          <p:nvPr>
            <p:custDataLst>
              <p:tags r:id="rId44"/>
            </p:custDataLst>
          </p:nvPr>
        </p:nvCxnSpPr>
        <p:spPr bwMode="auto">
          <a:xfrm>
            <a:off x="68230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2" name="Straight Connector 1071">
            <a:extLst>
              <a:ext uri="{FF2B5EF4-FFF2-40B4-BE49-F238E27FC236}">
                <a16:creationId xmlns:a16="http://schemas.microsoft.com/office/drawing/2014/main" id="{94FD6FA4-091E-72BE-B813-2904F60F0DAF}"/>
              </a:ext>
            </a:extLst>
          </p:cNvPr>
          <p:cNvCxnSpPr/>
          <p:nvPr>
            <p:custDataLst>
              <p:tags r:id="rId45"/>
            </p:custDataLst>
          </p:nvPr>
        </p:nvCxnSpPr>
        <p:spPr bwMode="auto">
          <a:xfrm>
            <a:off x="34067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3" name="Straight Connector 1072">
            <a:extLst>
              <a:ext uri="{FF2B5EF4-FFF2-40B4-BE49-F238E27FC236}">
                <a16:creationId xmlns:a16="http://schemas.microsoft.com/office/drawing/2014/main" id="{E37F7A70-4822-12A5-D603-3B02FF0A6058}"/>
              </a:ext>
            </a:extLst>
          </p:cNvPr>
          <p:cNvCxnSpPr/>
          <p:nvPr>
            <p:custDataLst>
              <p:tags r:id="rId46"/>
            </p:custDataLst>
          </p:nvPr>
        </p:nvCxnSpPr>
        <p:spPr bwMode="auto">
          <a:xfrm>
            <a:off x="433546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4" name="Straight Connector 1163">
            <a:extLst>
              <a:ext uri="{FF2B5EF4-FFF2-40B4-BE49-F238E27FC236}">
                <a16:creationId xmlns:a16="http://schemas.microsoft.com/office/drawing/2014/main" id="{CEF34468-FE4D-97B1-C561-B8713AB31A86}"/>
              </a:ext>
            </a:extLst>
          </p:cNvPr>
          <p:cNvCxnSpPr/>
          <p:nvPr>
            <p:custDataLst>
              <p:tags r:id="rId47"/>
            </p:custDataLst>
          </p:nvPr>
        </p:nvCxnSpPr>
        <p:spPr bwMode="auto">
          <a:xfrm>
            <a:off x="65119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5" name="Straight Connector 1074">
            <a:extLst>
              <a:ext uri="{FF2B5EF4-FFF2-40B4-BE49-F238E27FC236}">
                <a16:creationId xmlns:a16="http://schemas.microsoft.com/office/drawing/2014/main" id="{9B6F8FAF-46F2-50BF-52A2-BF93C979C700}"/>
              </a:ext>
            </a:extLst>
          </p:cNvPr>
          <p:cNvCxnSpPr/>
          <p:nvPr>
            <p:custDataLst>
              <p:tags r:id="rId48"/>
            </p:custDataLst>
          </p:nvPr>
        </p:nvCxnSpPr>
        <p:spPr bwMode="auto">
          <a:xfrm>
            <a:off x="52705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9" name="Straight Connector 1118">
            <a:extLst>
              <a:ext uri="{FF2B5EF4-FFF2-40B4-BE49-F238E27FC236}">
                <a16:creationId xmlns:a16="http://schemas.microsoft.com/office/drawing/2014/main" id="{033D095E-771E-6D8E-9747-E3FBC1515A02}"/>
              </a:ext>
            </a:extLst>
          </p:cNvPr>
          <p:cNvCxnSpPr/>
          <p:nvPr>
            <p:custDataLst>
              <p:tags r:id="rId49"/>
            </p:custDataLst>
          </p:nvPr>
        </p:nvCxnSpPr>
        <p:spPr bwMode="auto">
          <a:xfrm>
            <a:off x="62007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0" name="Straight Connector 1119">
            <a:extLst>
              <a:ext uri="{FF2B5EF4-FFF2-40B4-BE49-F238E27FC236}">
                <a16:creationId xmlns:a16="http://schemas.microsoft.com/office/drawing/2014/main" id="{4E818BC1-4D59-605B-01DD-AA541FBB8907}"/>
              </a:ext>
            </a:extLst>
          </p:cNvPr>
          <p:cNvCxnSpPr/>
          <p:nvPr>
            <p:custDataLst>
              <p:tags r:id="rId50"/>
            </p:custDataLst>
          </p:nvPr>
        </p:nvCxnSpPr>
        <p:spPr bwMode="auto">
          <a:xfrm>
            <a:off x="666591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1" name="Straight Connector 1120">
            <a:extLst>
              <a:ext uri="{FF2B5EF4-FFF2-40B4-BE49-F238E27FC236}">
                <a16:creationId xmlns:a16="http://schemas.microsoft.com/office/drawing/2014/main" id="{1C02EF5B-F127-F71C-4335-215E0F1688A2}"/>
              </a:ext>
            </a:extLst>
          </p:cNvPr>
          <p:cNvCxnSpPr/>
          <p:nvPr>
            <p:custDataLst>
              <p:tags r:id="rId51"/>
            </p:custDataLst>
          </p:nvPr>
        </p:nvCxnSpPr>
        <p:spPr bwMode="auto">
          <a:xfrm>
            <a:off x="713581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2" name="Straight Connector 1121">
            <a:extLst>
              <a:ext uri="{FF2B5EF4-FFF2-40B4-BE49-F238E27FC236}">
                <a16:creationId xmlns:a16="http://schemas.microsoft.com/office/drawing/2014/main" id="{5386E30E-342A-1BC8-948B-6E43F9CE8B77}"/>
              </a:ext>
            </a:extLst>
          </p:cNvPr>
          <p:cNvCxnSpPr/>
          <p:nvPr>
            <p:custDataLst>
              <p:tags r:id="rId52"/>
            </p:custDataLst>
          </p:nvPr>
        </p:nvCxnSpPr>
        <p:spPr bwMode="auto">
          <a:xfrm>
            <a:off x="80645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4" name="Straight Connector 1143">
            <a:extLst>
              <a:ext uri="{FF2B5EF4-FFF2-40B4-BE49-F238E27FC236}">
                <a16:creationId xmlns:a16="http://schemas.microsoft.com/office/drawing/2014/main" id="{5D6C990B-E065-A45C-8F1B-FE593F100B8B}"/>
              </a:ext>
            </a:extLst>
          </p:cNvPr>
          <p:cNvCxnSpPr/>
          <p:nvPr>
            <p:custDataLst>
              <p:tags r:id="rId53"/>
            </p:custDataLst>
          </p:nvPr>
        </p:nvCxnSpPr>
        <p:spPr bwMode="auto">
          <a:xfrm>
            <a:off x="899953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49" name="Straight Connector 1148">
            <a:extLst>
              <a:ext uri="{FF2B5EF4-FFF2-40B4-BE49-F238E27FC236}">
                <a16:creationId xmlns:a16="http://schemas.microsoft.com/office/drawing/2014/main" id="{56BB952D-9C92-01BB-B259-E90A0EB9CEF7}"/>
              </a:ext>
            </a:extLst>
          </p:cNvPr>
          <p:cNvCxnSpPr/>
          <p:nvPr>
            <p:custDataLst>
              <p:tags r:id="rId54"/>
            </p:custDataLst>
          </p:nvPr>
        </p:nvCxnSpPr>
        <p:spPr bwMode="auto">
          <a:xfrm>
            <a:off x="30956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0" name="Straight Connector 1149">
            <a:extLst>
              <a:ext uri="{FF2B5EF4-FFF2-40B4-BE49-F238E27FC236}">
                <a16:creationId xmlns:a16="http://schemas.microsoft.com/office/drawing/2014/main" id="{431FE442-35A0-AB6E-8081-D37CF0763991}"/>
              </a:ext>
            </a:extLst>
          </p:cNvPr>
          <p:cNvCxnSpPr/>
          <p:nvPr>
            <p:custDataLst>
              <p:tags r:id="rId55"/>
            </p:custDataLst>
          </p:nvPr>
        </p:nvCxnSpPr>
        <p:spPr bwMode="auto">
          <a:xfrm>
            <a:off x="32527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1" name="Straight Connector 1150">
            <a:extLst>
              <a:ext uri="{FF2B5EF4-FFF2-40B4-BE49-F238E27FC236}">
                <a16:creationId xmlns:a16="http://schemas.microsoft.com/office/drawing/2014/main" id="{94EC65D8-3BB2-B5BD-8862-280970A5109A}"/>
              </a:ext>
            </a:extLst>
          </p:cNvPr>
          <p:cNvCxnSpPr/>
          <p:nvPr>
            <p:custDataLst>
              <p:tags r:id="rId56"/>
            </p:custDataLst>
          </p:nvPr>
        </p:nvCxnSpPr>
        <p:spPr bwMode="auto">
          <a:xfrm>
            <a:off x="35655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2" name="Straight Connector 1151">
            <a:extLst>
              <a:ext uri="{FF2B5EF4-FFF2-40B4-BE49-F238E27FC236}">
                <a16:creationId xmlns:a16="http://schemas.microsoft.com/office/drawing/2014/main" id="{5D33E843-6063-25AE-D75B-0A8004FB70C1}"/>
              </a:ext>
            </a:extLst>
          </p:cNvPr>
          <p:cNvCxnSpPr/>
          <p:nvPr>
            <p:custDataLst>
              <p:tags r:id="rId57"/>
            </p:custDataLst>
          </p:nvPr>
        </p:nvCxnSpPr>
        <p:spPr bwMode="auto">
          <a:xfrm>
            <a:off x="37179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3" name="Straight Connector 1152">
            <a:extLst>
              <a:ext uri="{FF2B5EF4-FFF2-40B4-BE49-F238E27FC236}">
                <a16:creationId xmlns:a16="http://schemas.microsoft.com/office/drawing/2014/main" id="{B050898B-6E53-C3BF-1D12-E523037F07BF}"/>
              </a:ext>
            </a:extLst>
          </p:cNvPr>
          <p:cNvCxnSpPr/>
          <p:nvPr>
            <p:custDataLst>
              <p:tags r:id="rId58"/>
            </p:custDataLst>
          </p:nvPr>
        </p:nvCxnSpPr>
        <p:spPr bwMode="auto">
          <a:xfrm>
            <a:off x="40354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4" name="Straight Connector 1153">
            <a:extLst>
              <a:ext uri="{FF2B5EF4-FFF2-40B4-BE49-F238E27FC236}">
                <a16:creationId xmlns:a16="http://schemas.microsoft.com/office/drawing/2014/main" id="{36D31994-65B7-2C34-A534-27CA0E67347B}"/>
              </a:ext>
            </a:extLst>
          </p:cNvPr>
          <p:cNvCxnSpPr/>
          <p:nvPr>
            <p:custDataLst>
              <p:tags r:id="rId59"/>
            </p:custDataLst>
          </p:nvPr>
        </p:nvCxnSpPr>
        <p:spPr bwMode="auto">
          <a:xfrm>
            <a:off x="41783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5" name="Straight Connector 1154">
            <a:extLst>
              <a:ext uri="{FF2B5EF4-FFF2-40B4-BE49-F238E27FC236}">
                <a16:creationId xmlns:a16="http://schemas.microsoft.com/office/drawing/2014/main" id="{F12F7D2C-0A2E-B828-0C21-2043BE41CA83}"/>
              </a:ext>
            </a:extLst>
          </p:cNvPr>
          <p:cNvCxnSpPr/>
          <p:nvPr>
            <p:custDataLst>
              <p:tags r:id="rId60"/>
            </p:custDataLst>
          </p:nvPr>
        </p:nvCxnSpPr>
        <p:spPr bwMode="auto">
          <a:xfrm>
            <a:off x="448945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6" name="Straight Connector 1155">
            <a:extLst>
              <a:ext uri="{FF2B5EF4-FFF2-40B4-BE49-F238E27FC236}">
                <a16:creationId xmlns:a16="http://schemas.microsoft.com/office/drawing/2014/main" id="{297011FC-5F8C-C67C-0921-3B6AAD9FAC24}"/>
              </a:ext>
            </a:extLst>
          </p:cNvPr>
          <p:cNvCxnSpPr/>
          <p:nvPr>
            <p:custDataLst>
              <p:tags r:id="rId61"/>
            </p:custDataLst>
          </p:nvPr>
        </p:nvCxnSpPr>
        <p:spPr bwMode="auto">
          <a:xfrm>
            <a:off x="46482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7" name="Straight Connector 1156">
            <a:extLst>
              <a:ext uri="{FF2B5EF4-FFF2-40B4-BE49-F238E27FC236}">
                <a16:creationId xmlns:a16="http://schemas.microsoft.com/office/drawing/2014/main" id="{1AC5A4EA-20E5-2D7D-A95C-687ABFAF1C61}"/>
              </a:ext>
            </a:extLst>
          </p:cNvPr>
          <p:cNvCxnSpPr/>
          <p:nvPr>
            <p:custDataLst>
              <p:tags r:id="rId62"/>
            </p:custDataLst>
          </p:nvPr>
        </p:nvCxnSpPr>
        <p:spPr bwMode="auto">
          <a:xfrm>
            <a:off x="495935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8" name="Straight Connector 1157">
            <a:extLst>
              <a:ext uri="{FF2B5EF4-FFF2-40B4-BE49-F238E27FC236}">
                <a16:creationId xmlns:a16="http://schemas.microsoft.com/office/drawing/2014/main" id="{1FE3DF35-8657-DE04-2438-492A9ED8B4D6}"/>
              </a:ext>
            </a:extLst>
          </p:cNvPr>
          <p:cNvCxnSpPr/>
          <p:nvPr>
            <p:custDataLst>
              <p:tags r:id="rId63"/>
            </p:custDataLst>
          </p:nvPr>
        </p:nvCxnSpPr>
        <p:spPr bwMode="auto">
          <a:xfrm>
            <a:off x="511810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9" name="Straight Connector 1158">
            <a:extLst>
              <a:ext uri="{FF2B5EF4-FFF2-40B4-BE49-F238E27FC236}">
                <a16:creationId xmlns:a16="http://schemas.microsoft.com/office/drawing/2014/main" id="{653C59A5-125A-243A-3DF0-3808B33BA540}"/>
              </a:ext>
            </a:extLst>
          </p:cNvPr>
          <p:cNvCxnSpPr/>
          <p:nvPr>
            <p:custDataLst>
              <p:tags r:id="rId64"/>
            </p:custDataLst>
          </p:nvPr>
        </p:nvCxnSpPr>
        <p:spPr bwMode="auto">
          <a:xfrm>
            <a:off x="542925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0" name="Straight Connector 1159">
            <a:extLst>
              <a:ext uri="{FF2B5EF4-FFF2-40B4-BE49-F238E27FC236}">
                <a16:creationId xmlns:a16="http://schemas.microsoft.com/office/drawing/2014/main" id="{61666AC1-1BA6-C5EC-5B94-68F087D03472}"/>
              </a:ext>
            </a:extLst>
          </p:cNvPr>
          <p:cNvCxnSpPr/>
          <p:nvPr>
            <p:custDataLst>
              <p:tags r:id="rId65"/>
            </p:custDataLst>
          </p:nvPr>
        </p:nvCxnSpPr>
        <p:spPr bwMode="auto">
          <a:xfrm>
            <a:off x="558165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1" name="Straight Connector 1160">
            <a:extLst>
              <a:ext uri="{FF2B5EF4-FFF2-40B4-BE49-F238E27FC236}">
                <a16:creationId xmlns:a16="http://schemas.microsoft.com/office/drawing/2014/main" id="{F58C7572-E77E-BF8A-9AEE-A54743CE0833}"/>
              </a:ext>
            </a:extLst>
          </p:cNvPr>
          <p:cNvCxnSpPr/>
          <p:nvPr>
            <p:custDataLst>
              <p:tags r:id="rId66"/>
            </p:custDataLst>
          </p:nvPr>
        </p:nvCxnSpPr>
        <p:spPr bwMode="auto">
          <a:xfrm>
            <a:off x="5899150"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2" name="Straight Connector 1161">
            <a:extLst>
              <a:ext uri="{FF2B5EF4-FFF2-40B4-BE49-F238E27FC236}">
                <a16:creationId xmlns:a16="http://schemas.microsoft.com/office/drawing/2014/main" id="{FFBC364A-5EB7-FB6B-4B39-965D3910E14D}"/>
              </a:ext>
            </a:extLst>
          </p:cNvPr>
          <p:cNvCxnSpPr/>
          <p:nvPr>
            <p:custDataLst>
              <p:tags r:id="rId67"/>
            </p:custDataLst>
          </p:nvPr>
        </p:nvCxnSpPr>
        <p:spPr bwMode="auto">
          <a:xfrm>
            <a:off x="60420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6" name="Straight Connector 1175">
            <a:extLst>
              <a:ext uri="{FF2B5EF4-FFF2-40B4-BE49-F238E27FC236}">
                <a16:creationId xmlns:a16="http://schemas.microsoft.com/office/drawing/2014/main" id="{8983A944-44C5-227D-B0D2-4C826536FEE6}"/>
              </a:ext>
            </a:extLst>
          </p:cNvPr>
          <p:cNvCxnSpPr/>
          <p:nvPr>
            <p:custDataLst>
              <p:tags r:id="rId68"/>
            </p:custDataLst>
          </p:nvPr>
        </p:nvCxnSpPr>
        <p:spPr bwMode="auto">
          <a:xfrm>
            <a:off x="93106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3" name="Straight Connector 1162">
            <a:extLst>
              <a:ext uri="{FF2B5EF4-FFF2-40B4-BE49-F238E27FC236}">
                <a16:creationId xmlns:a16="http://schemas.microsoft.com/office/drawing/2014/main" id="{1E98A354-A7D3-4161-A52C-CE60CCB3AEE7}"/>
              </a:ext>
            </a:extLst>
          </p:cNvPr>
          <p:cNvCxnSpPr/>
          <p:nvPr>
            <p:custDataLst>
              <p:tags r:id="rId69"/>
            </p:custDataLst>
          </p:nvPr>
        </p:nvCxnSpPr>
        <p:spPr bwMode="auto">
          <a:xfrm>
            <a:off x="63531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4" name="Straight Connector 1183">
            <a:extLst>
              <a:ext uri="{FF2B5EF4-FFF2-40B4-BE49-F238E27FC236}">
                <a16:creationId xmlns:a16="http://schemas.microsoft.com/office/drawing/2014/main" id="{92FDE6E9-241C-630A-FFB4-9F3DC5C49BE6}"/>
              </a:ext>
            </a:extLst>
          </p:cNvPr>
          <p:cNvCxnSpPr/>
          <p:nvPr>
            <p:custDataLst>
              <p:tags r:id="rId70"/>
            </p:custDataLst>
          </p:nvPr>
        </p:nvCxnSpPr>
        <p:spPr bwMode="auto">
          <a:xfrm>
            <a:off x="99345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5" name="Straight Connector 1184">
            <a:extLst>
              <a:ext uri="{FF2B5EF4-FFF2-40B4-BE49-F238E27FC236}">
                <a16:creationId xmlns:a16="http://schemas.microsoft.com/office/drawing/2014/main" id="{4E95574B-AEEF-5784-970C-1DB0877C0908}"/>
              </a:ext>
            </a:extLst>
          </p:cNvPr>
          <p:cNvCxnSpPr/>
          <p:nvPr>
            <p:custDataLst>
              <p:tags r:id="rId71"/>
            </p:custDataLst>
          </p:nvPr>
        </p:nvCxnSpPr>
        <p:spPr bwMode="auto">
          <a:xfrm>
            <a:off x="1039971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6" name="Straight Connector 1185">
            <a:extLst>
              <a:ext uri="{FF2B5EF4-FFF2-40B4-BE49-F238E27FC236}">
                <a16:creationId xmlns:a16="http://schemas.microsoft.com/office/drawing/2014/main" id="{AEBF3167-13E5-B0E3-5A9F-E37C672C0E5D}"/>
              </a:ext>
            </a:extLst>
          </p:cNvPr>
          <p:cNvCxnSpPr/>
          <p:nvPr>
            <p:custDataLst>
              <p:tags r:id="rId72"/>
            </p:custDataLst>
          </p:nvPr>
        </p:nvCxnSpPr>
        <p:spPr bwMode="auto">
          <a:xfrm>
            <a:off x="10869613"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7" name="Straight Connector 1186">
            <a:extLst>
              <a:ext uri="{FF2B5EF4-FFF2-40B4-BE49-F238E27FC236}">
                <a16:creationId xmlns:a16="http://schemas.microsoft.com/office/drawing/2014/main" id="{BF23A525-FBD7-3586-F35C-A1C6E3A74F45}"/>
              </a:ext>
            </a:extLst>
          </p:cNvPr>
          <p:cNvCxnSpPr/>
          <p:nvPr>
            <p:custDataLst>
              <p:tags r:id="rId73"/>
            </p:custDataLst>
          </p:nvPr>
        </p:nvCxnSpPr>
        <p:spPr bwMode="auto">
          <a:xfrm>
            <a:off x="9628188"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8" name="Straight Connector 1187">
            <a:extLst>
              <a:ext uri="{FF2B5EF4-FFF2-40B4-BE49-F238E27FC236}">
                <a16:creationId xmlns:a16="http://schemas.microsoft.com/office/drawing/2014/main" id="{DBD79706-16EA-395B-8074-26E763495284}"/>
              </a:ext>
            </a:extLst>
          </p:cNvPr>
          <p:cNvCxnSpPr/>
          <p:nvPr>
            <p:custDataLst>
              <p:tags r:id="rId74"/>
            </p:custDataLst>
          </p:nvPr>
        </p:nvCxnSpPr>
        <p:spPr bwMode="auto">
          <a:xfrm>
            <a:off x="97758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9" name="Straight Connector 1188">
            <a:extLst>
              <a:ext uri="{FF2B5EF4-FFF2-40B4-BE49-F238E27FC236}">
                <a16:creationId xmlns:a16="http://schemas.microsoft.com/office/drawing/2014/main" id="{038B3A0E-88EB-46DF-B507-E2A73C76EAE0}"/>
              </a:ext>
            </a:extLst>
          </p:cNvPr>
          <p:cNvCxnSpPr/>
          <p:nvPr>
            <p:custDataLst>
              <p:tags r:id="rId75"/>
            </p:custDataLst>
          </p:nvPr>
        </p:nvCxnSpPr>
        <p:spPr bwMode="auto">
          <a:xfrm>
            <a:off x="100869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0" name="Straight Connector 1189">
            <a:extLst>
              <a:ext uri="{FF2B5EF4-FFF2-40B4-BE49-F238E27FC236}">
                <a16:creationId xmlns:a16="http://schemas.microsoft.com/office/drawing/2014/main" id="{86694FCE-5298-A475-E644-2A20120AF91A}"/>
              </a:ext>
            </a:extLst>
          </p:cNvPr>
          <p:cNvCxnSpPr/>
          <p:nvPr>
            <p:custDataLst>
              <p:tags r:id="rId76"/>
            </p:custDataLst>
          </p:nvPr>
        </p:nvCxnSpPr>
        <p:spPr bwMode="auto">
          <a:xfrm>
            <a:off x="102457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1" name="Straight Connector 1190">
            <a:extLst>
              <a:ext uri="{FF2B5EF4-FFF2-40B4-BE49-F238E27FC236}">
                <a16:creationId xmlns:a16="http://schemas.microsoft.com/office/drawing/2014/main" id="{1F03E28B-7781-0072-6609-B2A119695EB9}"/>
              </a:ext>
            </a:extLst>
          </p:cNvPr>
          <p:cNvCxnSpPr/>
          <p:nvPr>
            <p:custDataLst>
              <p:tags r:id="rId77"/>
            </p:custDataLst>
          </p:nvPr>
        </p:nvCxnSpPr>
        <p:spPr bwMode="auto">
          <a:xfrm>
            <a:off x="105568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2" name="Straight Connector 1191">
            <a:extLst>
              <a:ext uri="{FF2B5EF4-FFF2-40B4-BE49-F238E27FC236}">
                <a16:creationId xmlns:a16="http://schemas.microsoft.com/office/drawing/2014/main" id="{563C41E3-3F70-170B-8054-4CF1C9228F47}"/>
              </a:ext>
            </a:extLst>
          </p:cNvPr>
          <p:cNvCxnSpPr/>
          <p:nvPr>
            <p:custDataLst>
              <p:tags r:id="rId78"/>
            </p:custDataLst>
          </p:nvPr>
        </p:nvCxnSpPr>
        <p:spPr bwMode="auto">
          <a:xfrm>
            <a:off x="1071562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3" name="Straight Connector 1192">
            <a:extLst>
              <a:ext uri="{FF2B5EF4-FFF2-40B4-BE49-F238E27FC236}">
                <a16:creationId xmlns:a16="http://schemas.microsoft.com/office/drawing/2014/main" id="{60875600-3574-23FD-BE96-277972CECBF2}"/>
              </a:ext>
            </a:extLst>
          </p:cNvPr>
          <p:cNvCxnSpPr/>
          <p:nvPr>
            <p:custDataLst>
              <p:tags r:id="rId79"/>
            </p:custDataLst>
          </p:nvPr>
        </p:nvCxnSpPr>
        <p:spPr bwMode="auto">
          <a:xfrm>
            <a:off x="11026775" y="2146300"/>
            <a:ext cx="0" cy="3806825"/>
          </a:xfrm>
          <a:prstGeom prst="line">
            <a:avLst/>
          </a:prstGeom>
          <a:ln w="3175" cap="flat" cmpd="sng" algn="ctr">
            <a:solidFill>
              <a:schemeClr val="tx1"/>
            </a:solidFill>
            <a:prstDash val="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691AF0D5-D1F4-544C-B7C0-4B90BAD7812A}"/>
              </a:ext>
            </a:extLst>
          </p:cNvPr>
          <p:cNvCxnSpPr/>
          <p:nvPr>
            <p:custDataLst>
              <p:tags r:id="rId80"/>
            </p:custDataLst>
          </p:nvPr>
        </p:nvCxnSpPr>
        <p:spPr bwMode="auto">
          <a:xfrm>
            <a:off x="1136651" y="5508625"/>
            <a:ext cx="10044113"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1EF8FC5-5E40-9256-0F81-B3B915B5FB49}"/>
              </a:ext>
            </a:extLst>
          </p:cNvPr>
          <p:cNvCxnSpPr/>
          <p:nvPr>
            <p:custDataLst>
              <p:tags r:id="rId81"/>
            </p:custDataLst>
          </p:nvPr>
        </p:nvCxnSpPr>
        <p:spPr bwMode="auto">
          <a:xfrm>
            <a:off x="1136651" y="4583113"/>
            <a:ext cx="10044113"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978195F-F981-2668-36F4-CE234474682E}"/>
              </a:ext>
            </a:extLst>
          </p:cNvPr>
          <p:cNvCxnSpPr/>
          <p:nvPr>
            <p:custDataLst>
              <p:tags r:id="rId82"/>
            </p:custDataLst>
          </p:nvPr>
        </p:nvCxnSpPr>
        <p:spPr bwMode="auto">
          <a:xfrm>
            <a:off x="1136651" y="3656013"/>
            <a:ext cx="10044113"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8" name="Straight Connector 1027">
            <a:extLst>
              <a:ext uri="{FF2B5EF4-FFF2-40B4-BE49-F238E27FC236}">
                <a16:creationId xmlns:a16="http://schemas.microsoft.com/office/drawing/2014/main" id="{3FA6CEFE-8C5A-47A4-91DD-353B94F7D75C}"/>
              </a:ext>
            </a:extLst>
          </p:cNvPr>
          <p:cNvCxnSpPr/>
          <p:nvPr>
            <p:custDataLst>
              <p:tags r:id="rId83"/>
            </p:custDataLst>
          </p:nvPr>
        </p:nvCxnSpPr>
        <p:spPr bwMode="auto">
          <a:xfrm>
            <a:off x="1136651" y="5953125"/>
            <a:ext cx="1004411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27" name="Straight Connector 1026">
            <a:extLst>
              <a:ext uri="{FF2B5EF4-FFF2-40B4-BE49-F238E27FC236}">
                <a16:creationId xmlns:a16="http://schemas.microsoft.com/office/drawing/2014/main" id="{146E7446-426B-F8D2-DF97-1529BFFAF717}"/>
              </a:ext>
            </a:extLst>
          </p:cNvPr>
          <p:cNvCxnSpPr/>
          <p:nvPr>
            <p:custDataLst>
              <p:tags r:id="rId84"/>
            </p:custDataLst>
          </p:nvPr>
        </p:nvCxnSpPr>
        <p:spPr bwMode="auto">
          <a:xfrm>
            <a:off x="1136651" y="2146300"/>
            <a:ext cx="10044113"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94" name="Arrow: Right 1193">
            <a:extLst>
              <a:ext uri="{FF2B5EF4-FFF2-40B4-BE49-F238E27FC236}">
                <a16:creationId xmlns:a16="http://schemas.microsoft.com/office/drawing/2014/main" id="{A79C3BE4-7612-D564-DD3B-69D3F072D095}"/>
              </a:ext>
            </a:extLst>
          </p:cNvPr>
          <p:cNvSpPr/>
          <p:nvPr>
            <p:custDataLst>
              <p:tags r:id="rId85"/>
            </p:custDataLst>
          </p:nvPr>
        </p:nvSpPr>
        <p:spPr bwMode="auto">
          <a:xfrm>
            <a:off x="6042026" y="2224088"/>
            <a:ext cx="52546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7" name="Arrow: Right 1196">
            <a:extLst>
              <a:ext uri="{FF2B5EF4-FFF2-40B4-BE49-F238E27FC236}">
                <a16:creationId xmlns:a16="http://schemas.microsoft.com/office/drawing/2014/main" id="{231CFA3B-1248-CCB3-7462-96E21728C70A}"/>
              </a:ext>
            </a:extLst>
          </p:cNvPr>
          <p:cNvSpPr/>
          <p:nvPr>
            <p:custDataLst>
              <p:tags r:id="rId86"/>
            </p:custDataLst>
          </p:nvPr>
        </p:nvSpPr>
        <p:spPr bwMode="auto">
          <a:xfrm>
            <a:off x="6042026" y="2516188"/>
            <a:ext cx="52546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8" name="Arrow: Right 1197">
            <a:extLst>
              <a:ext uri="{FF2B5EF4-FFF2-40B4-BE49-F238E27FC236}">
                <a16:creationId xmlns:a16="http://schemas.microsoft.com/office/drawing/2014/main" id="{AA78F122-91FC-D9A9-4083-F3B1CA66D319}"/>
              </a:ext>
            </a:extLst>
          </p:cNvPr>
          <p:cNvSpPr/>
          <p:nvPr>
            <p:custDataLst>
              <p:tags r:id="rId87"/>
            </p:custDataLst>
          </p:nvPr>
        </p:nvSpPr>
        <p:spPr bwMode="auto">
          <a:xfrm>
            <a:off x="6042026" y="2808288"/>
            <a:ext cx="52546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9" name="Arrow: Right 1198">
            <a:extLst>
              <a:ext uri="{FF2B5EF4-FFF2-40B4-BE49-F238E27FC236}">
                <a16:creationId xmlns:a16="http://schemas.microsoft.com/office/drawing/2014/main" id="{244C8B8B-E728-DE34-973C-4C3C0A8F82B9}"/>
              </a:ext>
            </a:extLst>
          </p:cNvPr>
          <p:cNvSpPr/>
          <p:nvPr>
            <p:custDataLst>
              <p:tags r:id="rId88"/>
            </p:custDataLst>
          </p:nvPr>
        </p:nvSpPr>
        <p:spPr bwMode="auto">
          <a:xfrm>
            <a:off x="6042026" y="3100388"/>
            <a:ext cx="52546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0" name="Arrow: Right 1199">
            <a:extLst>
              <a:ext uri="{FF2B5EF4-FFF2-40B4-BE49-F238E27FC236}">
                <a16:creationId xmlns:a16="http://schemas.microsoft.com/office/drawing/2014/main" id="{C407B99D-97F3-D2A7-EC09-08B7471E5478}"/>
              </a:ext>
            </a:extLst>
          </p:cNvPr>
          <p:cNvSpPr/>
          <p:nvPr>
            <p:custDataLst>
              <p:tags r:id="rId89"/>
            </p:custDataLst>
          </p:nvPr>
        </p:nvSpPr>
        <p:spPr bwMode="auto">
          <a:xfrm>
            <a:off x="6042026" y="3392488"/>
            <a:ext cx="5254625"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7" name="Arrow: Right 1206">
            <a:extLst>
              <a:ext uri="{FF2B5EF4-FFF2-40B4-BE49-F238E27FC236}">
                <a16:creationId xmlns:a16="http://schemas.microsoft.com/office/drawing/2014/main" id="{3D785503-86A5-20FC-AB57-E77D626BF91B}"/>
              </a:ext>
            </a:extLst>
          </p:cNvPr>
          <p:cNvSpPr/>
          <p:nvPr>
            <p:custDataLst>
              <p:tags r:id="rId90"/>
            </p:custDataLst>
          </p:nvPr>
        </p:nvSpPr>
        <p:spPr bwMode="auto">
          <a:xfrm>
            <a:off x="7907339" y="3735388"/>
            <a:ext cx="338931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8" name="Arrow: Right 1207">
            <a:extLst>
              <a:ext uri="{FF2B5EF4-FFF2-40B4-BE49-F238E27FC236}">
                <a16:creationId xmlns:a16="http://schemas.microsoft.com/office/drawing/2014/main" id="{62F94692-DD44-12CD-12C3-D90B13D88B69}"/>
              </a:ext>
            </a:extLst>
          </p:cNvPr>
          <p:cNvSpPr/>
          <p:nvPr>
            <p:custDataLst>
              <p:tags r:id="rId91"/>
            </p:custDataLst>
          </p:nvPr>
        </p:nvSpPr>
        <p:spPr bwMode="auto">
          <a:xfrm>
            <a:off x="9469438" y="4027488"/>
            <a:ext cx="182721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1" name="Arrow: Right 1210">
            <a:extLst>
              <a:ext uri="{FF2B5EF4-FFF2-40B4-BE49-F238E27FC236}">
                <a16:creationId xmlns:a16="http://schemas.microsoft.com/office/drawing/2014/main" id="{BF50C90F-9F73-2B5A-41A4-06ECD34AFBFC}"/>
              </a:ext>
            </a:extLst>
          </p:cNvPr>
          <p:cNvSpPr/>
          <p:nvPr>
            <p:custDataLst>
              <p:tags r:id="rId92"/>
            </p:custDataLst>
          </p:nvPr>
        </p:nvSpPr>
        <p:spPr bwMode="auto">
          <a:xfrm>
            <a:off x="8688389" y="4660900"/>
            <a:ext cx="260826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3" name="Arrow: Right 1212">
            <a:extLst>
              <a:ext uri="{FF2B5EF4-FFF2-40B4-BE49-F238E27FC236}">
                <a16:creationId xmlns:a16="http://schemas.microsoft.com/office/drawing/2014/main" id="{8D16853A-416C-BF46-3BF8-8F8531DC0EC4}"/>
              </a:ext>
            </a:extLst>
          </p:cNvPr>
          <p:cNvSpPr/>
          <p:nvPr>
            <p:custDataLst>
              <p:tags r:id="rId93"/>
            </p:custDataLst>
          </p:nvPr>
        </p:nvSpPr>
        <p:spPr bwMode="auto">
          <a:xfrm>
            <a:off x="9469438" y="4953000"/>
            <a:ext cx="1827213"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5" name="Arrow: Right 1214">
            <a:extLst>
              <a:ext uri="{FF2B5EF4-FFF2-40B4-BE49-F238E27FC236}">
                <a16:creationId xmlns:a16="http://schemas.microsoft.com/office/drawing/2014/main" id="{8780A012-9B6B-4F13-178D-BBE58B525B62}"/>
              </a:ext>
            </a:extLst>
          </p:cNvPr>
          <p:cNvSpPr/>
          <p:nvPr>
            <p:custDataLst>
              <p:tags r:id="rId94"/>
            </p:custDataLst>
          </p:nvPr>
        </p:nvSpPr>
        <p:spPr bwMode="auto">
          <a:xfrm>
            <a:off x="10399713" y="5245100"/>
            <a:ext cx="896938"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7" name="Arrow: Right 1216">
            <a:extLst>
              <a:ext uri="{FF2B5EF4-FFF2-40B4-BE49-F238E27FC236}">
                <a16:creationId xmlns:a16="http://schemas.microsoft.com/office/drawing/2014/main" id="{2C87D6DA-0B64-11D6-BD35-87F61723E663}"/>
              </a:ext>
            </a:extLst>
          </p:cNvPr>
          <p:cNvSpPr/>
          <p:nvPr>
            <p:custDataLst>
              <p:tags r:id="rId95"/>
            </p:custDataLst>
          </p:nvPr>
        </p:nvSpPr>
        <p:spPr bwMode="auto">
          <a:xfrm>
            <a:off x="4335463" y="5587999"/>
            <a:ext cx="6961188" cy="158750"/>
          </a:xfrm>
          <a:prstGeom prst="rightArrow">
            <a:avLst>
              <a:gd name="adj1" fmla="val 50000"/>
              <a:gd name="adj2" fmla="val 40660"/>
            </a:avLst>
          </a:prstGeom>
          <a:solidFill>
            <a:schemeClr val="bg1"/>
          </a:solidFill>
          <a:ln w="19050" cap="flat" cmpd="sng" algn="ctr">
            <a:solidFill>
              <a:schemeClr val="tx1"/>
            </a:solidFill>
            <a:prstDash val="dash"/>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4" name="Diamond 1233">
            <a:extLst>
              <a:ext uri="{FF2B5EF4-FFF2-40B4-BE49-F238E27FC236}">
                <a16:creationId xmlns:a16="http://schemas.microsoft.com/office/drawing/2014/main" id="{7C2BFE4D-6B63-6EC8-0EAF-9237A0A1BA0B}"/>
              </a:ext>
            </a:extLst>
          </p:cNvPr>
          <p:cNvSpPr/>
          <p:nvPr>
            <p:custDataLst>
              <p:tags r:id="rId96"/>
            </p:custDataLst>
          </p:nvPr>
        </p:nvSpPr>
        <p:spPr bwMode="gray">
          <a:xfrm>
            <a:off x="8942388" y="5610225"/>
            <a:ext cx="114300" cy="114300"/>
          </a:xfrm>
          <a:prstGeom prst="diamond">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1" name="Isosceles Triangle 1230">
            <a:extLst>
              <a:ext uri="{FF2B5EF4-FFF2-40B4-BE49-F238E27FC236}">
                <a16:creationId xmlns:a16="http://schemas.microsoft.com/office/drawing/2014/main" id="{DC5B9C0D-ACFC-0D7E-2019-F4451A80C45C}"/>
              </a:ext>
            </a:extLst>
          </p:cNvPr>
          <p:cNvSpPr/>
          <p:nvPr>
            <p:custDataLst>
              <p:tags r:id="rId97"/>
            </p:custDataLst>
          </p:nvPr>
        </p:nvSpPr>
        <p:spPr bwMode="gray">
          <a:xfrm>
            <a:off x="6454775" y="561022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6" name="Isosceles Triangle 1205">
            <a:extLst>
              <a:ext uri="{FF2B5EF4-FFF2-40B4-BE49-F238E27FC236}">
                <a16:creationId xmlns:a16="http://schemas.microsoft.com/office/drawing/2014/main" id="{1B1687D3-B181-698E-0543-0A4419A86E7F}"/>
              </a:ext>
            </a:extLst>
          </p:cNvPr>
          <p:cNvSpPr/>
          <p:nvPr>
            <p:custDataLst>
              <p:tags r:id="rId98"/>
            </p:custDataLst>
          </p:nvPr>
        </p:nvSpPr>
        <p:spPr bwMode="gray">
          <a:xfrm>
            <a:off x="9571038" y="22463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0" name="Isosceles Triangle 1219">
            <a:extLst>
              <a:ext uri="{FF2B5EF4-FFF2-40B4-BE49-F238E27FC236}">
                <a16:creationId xmlns:a16="http://schemas.microsoft.com/office/drawing/2014/main" id="{F658093D-B61C-4FF7-EBFA-6E71D2F5635D}"/>
              </a:ext>
            </a:extLst>
          </p:cNvPr>
          <p:cNvSpPr/>
          <p:nvPr>
            <p:custDataLst>
              <p:tags r:id="rId99"/>
            </p:custDataLst>
          </p:nvPr>
        </p:nvSpPr>
        <p:spPr bwMode="gray">
          <a:xfrm>
            <a:off x="5524500" y="5610225"/>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5" name="Isosceles Triangle 1224">
            <a:extLst>
              <a:ext uri="{FF2B5EF4-FFF2-40B4-BE49-F238E27FC236}">
                <a16:creationId xmlns:a16="http://schemas.microsoft.com/office/drawing/2014/main" id="{484895F0-EB95-5A7F-198C-424BAF4FA615}"/>
              </a:ext>
            </a:extLst>
          </p:cNvPr>
          <p:cNvSpPr/>
          <p:nvPr>
            <p:custDataLst>
              <p:tags r:id="rId100"/>
            </p:custDataLst>
          </p:nvPr>
        </p:nvSpPr>
        <p:spPr bwMode="gray">
          <a:xfrm>
            <a:off x="9571038" y="25384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6" name="Isosceles Triangle 1225">
            <a:extLst>
              <a:ext uri="{FF2B5EF4-FFF2-40B4-BE49-F238E27FC236}">
                <a16:creationId xmlns:a16="http://schemas.microsoft.com/office/drawing/2014/main" id="{A1076F47-CFA3-8049-8A09-8A3DB03E45A5}"/>
              </a:ext>
            </a:extLst>
          </p:cNvPr>
          <p:cNvSpPr/>
          <p:nvPr>
            <p:custDataLst>
              <p:tags r:id="rId101"/>
            </p:custDataLst>
          </p:nvPr>
        </p:nvSpPr>
        <p:spPr bwMode="gray">
          <a:xfrm>
            <a:off x="9571038" y="28305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7" name="Isosceles Triangle 1226">
            <a:extLst>
              <a:ext uri="{FF2B5EF4-FFF2-40B4-BE49-F238E27FC236}">
                <a16:creationId xmlns:a16="http://schemas.microsoft.com/office/drawing/2014/main" id="{AC6FCA59-3C53-5BFB-88C5-B750861C4390}"/>
              </a:ext>
            </a:extLst>
          </p:cNvPr>
          <p:cNvSpPr/>
          <p:nvPr>
            <p:custDataLst>
              <p:tags r:id="rId102"/>
            </p:custDataLst>
          </p:nvPr>
        </p:nvSpPr>
        <p:spPr bwMode="gray">
          <a:xfrm>
            <a:off x="9571038" y="31226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8" name="Isosceles Triangle 1227">
            <a:extLst>
              <a:ext uri="{FF2B5EF4-FFF2-40B4-BE49-F238E27FC236}">
                <a16:creationId xmlns:a16="http://schemas.microsoft.com/office/drawing/2014/main" id="{5F1A8EAD-B5B0-5741-ACA0-218090053637}"/>
              </a:ext>
            </a:extLst>
          </p:cNvPr>
          <p:cNvSpPr/>
          <p:nvPr>
            <p:custDataLst>
              <p:tags r:id="rId103"/>
            </p:custDataLst>
          </p:nvPr>
        </p:nvSpPr>
        <p:spPr bwMode="gray">
          <a:xfrm>
            <a:off x="9571038" y="3414713"/>
            <a:ext cx="114300" cy="114300"/>
          </a:xfrm>
          <a:prstGeom prst="triangl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4" name="Oval 1213">
            <a:extLst>
              <a:ext uri="{FF2B5EF4-FFF2-40B4-BE49-F238E27FC236}">
                <a16:creationId xmlns:a16="http://schemas.microsoft.com/office/drawing/2014/main" id="{957B8859-5C28-0236-7130-6E0C5C6567BD}"/>
              </a:ext>
            </a:extLst>
          </p:cNvPr>
          <p:cNvSpPr/>
          <p:nvPr>
            <p:custDataLst>
              <p:tags r:id="rId104"/>
            </p:custDataLst>
          </p:nvPr>
        </p:nvSpPr>
        <p:spPr bwMode="gray">
          <a:xfrm>
            <a:off x="9412288" y="497522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5" name="Oval 1204">
            <a:extLst>
              <a:ext uri="{FF2B5EF4-FFF2-40B4-BE49-F238E27FC236}">
                <a16:creationId xmlns:a16="http://schemas.microsoft.com/office/drawing/2014/main" id="{FF03120E-62E8-397A-3EA5-70C021EB6237}"/>
              </a:ext>
            </a:extLst>
          </p:cNvPr>
          <p:cNvSpPr/>
          <p:nvPr>
            <p:custDataLst>
              <p:tags r:id="rId105"/>
            </p:custDataLst>
          </p:nvPr>
        </p:nvSpPr>
        <p:spPr bwMode="gray">
          <a:xfrm>
            <a:off x="5984875" y="34147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6" name="Oval 1215">
            <a:extLst>
              <a:ext uri="{FF2B5EF4-FFF2-40B4-BE49-F238E27FC236}">
                <a16:creationId xmlns:a16="http://schemas.microsoft.com/office/drawing/2014/main" id="{76412CAB-098D-6178-A83F-634D025E6C1E}"/>
              </a:ext>
            </a:extLst>
          </p:cNvPr>
          <p:cNvSpPr/>
          <p:nvPr>
            <p:custDataLst>
              <p:tags r:id="rId106"/>
            </p:custDataLst>
          </p:nvPr>
        </p:nvSpPr>
        <p:spPr bwMode="gray">
          <a:xfrm>
            <a:off x="10342563" y="526732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8" name="Oval 1217">
            <a:extLst>
              <a:ext uri="{FF2B5EF4-FFF2-40B4-BE49-F238E27FC236}">
                <a16:creationId xmlns:a16="http://schemas.microsoft.com/office/drawing/2014/main" id="{790A0840-2A12-2DE3-AC75-E52A147A0613}"/>
              </a:ext>
            </a:extLst>
          </p:cNvPr>
          <p:cNvSpPr/>
          <p:nvPr>
            <p:custDataLst>
              <p:tags r:id="rId107"/>
            </p:custDataLst>
          </p:nvPr>
        </p:nvSpPr>
        <p:spPr bwMode="gray">
          <a:xfrm>
            <a:off x="4278313" y="561022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9" name="Oval 1218">
            <a:extLst>
              <a:ext uri="{FF2B5EF4-FFF2-40B4-BE49-F238E27FC236}">
                <a16:creationId xmlns:a16="http://schemas.microsoft.com/office/drawing/2014/main" id="{81A87221-1579-A274-E992-128A563667D7}"/>
              </a:ext>
            </a:extLst>
          </p:cNvPr>
          <p:cNvSpPr/>
          <p:nvPr>
            <p:custDataLst>
              <p:tags r:id="rId108"/>
            </p:custDataLst>
          </p:nvPr>
        </p:nvSpPr>
        <p:spPr bwMode="gray">
          <a:xfrm>
            <a:off x="11123613" y="43418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1" name="Oval 1200">
            <a:extLst>
              <a:ext uri="{FF2B5EF4-FFF2-40B4-BE49-F238E27FC236}">
                <a16:creationId xmlns:a16="http://schemas.microsoft.com/office/drawing/2014/main" id="{E21C08EC-7DE9-F0EA-585A-E5912B35DE50}"/>
              </a:ext>
            </a:extLst>
          </p:cNvPr>
          <p:cNvSpPr/>
          <p:nvPr>
            <p:custDataLst>
              <p:tags r:id="rId109"/>
            </p:custDataLst>
          </p:nvPr>
        </p:nvSpPr>
        <p:spPr bwMode="gray">
          <a:xfrm>
            <a:off x="5984875" y="22463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2" name="Oval 1201">
            <a:extLst>
              <a:ext uri="{FF2B5EF4-FFF2-40B4-BE49-F238E27FC236}">
                <a16:creationId xmlns:a16="http://schemas.microsoft.com/office/drawing/2014/main" id="{5B69133A-98EA-6A36-9D13-BD8B2FEC2BEB}"/>
              </a:ext>
            </a:extLst>
          </p:cNvPr>
          <p:cNvSpPr/>
          <p:nvPr>
            <p:custDataLst>
              <p:tags r:id="rId110"/>
            </p:custDataLst>
          </p:nvPr>
        </p:nvSpPr>
        <p:spPr bwMode="gray">
          <a:xfrm>
            <a:off x="5984875" y="25384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9" name="Oval 1208">
            <a:extLst>
              <a:ext uri="{FF2B5EF4-FFF2-40B4-BE49-F238E27FC236}">
                <a16:creationId xmlns:a16="http://schemas.microsoft.com/office/drawing/2014/main" id="{0799C45E-AA01-FC51-6A2A-35F220DEE79D}"/>
              </a:ext>
            </a:extLst>
          </p:cNvPr>
          <p:cNvSpPr/>
          <p:nvPr>
            <p:custDataLst>
              <p:tags r:id="rId111"/>
            </p:custDataLst>
          </p:nvPr>
        </p:nvSpPr>
        <p:spPr bwMode="gray">
          <a:xfrm>
            <a:off x="7850188" y="37576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0" name="Oval 1209">
            <a:extLst>
              <a:ext uri="{FF2B5EF4-FFF2-40B4-BE49-F238E27FC236}">
                <a16:creationId xmlns:a16="http://schemas.microsoft.com/office/drawing/2014/main" id="{7108C7D2-5C2F-3548-B5FB-4B7B23B0EEF5}"/>
              </a:ext>
            </a:extLst>
          </p:cNvPr>
          <p:cNvSpPr/>
          <p:nvPr>
            <p:custDataLst>
              <p:tags r:id="rId112"/>
            </p:custDataLst>
          </p:nvPr>
        </p:nvSpPr>
        <p:spPr bwMode="gray">
          <a:xfrm>
            <a:off x="9412288" y="40497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3" name="Oval 1202">
            <a:extLst>
              <a:ext uri="{FF2B5EF4-FFF2-40B4-BE49-F238E27FC236}">
                <a16:creationId xmlns:a16="http://schemas.microsoft.com/office/drawing/2014/main" id="{A90BA9F0-052B-29A2-7C48-BE6F93CB9379}"/>
              </a:ext>
            </a:extLst>
          </p:cNvPr>
          <p:cNvSpPr/>
          <p:nvPr>
            <p:custDataLst>
              <p:tags r:id="rId113"/>
            </p:custDataLst>
          </p:nvPr>
        </p:nvSpPr>
        <p:spPr bwMode="gray">
          <a:xfrm>
            <a:off x="5984875" y="28305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2" name="Oval 1211">
            <a:extLst>
              <a:ext uri="{FF2B5EF4-FFF2-40B4-BE49-F238E27FC236}">
                <a16:creationId xmlns:a16="http://schemas.microsoft.com/office/drawing/2014/main" id="{C1F7F39F-5E5D-D02C-4D83-B862FDAAB609}"/>
              </a:ext>
            </a:extLst>
          </p:cNvPr>
          <p:cNvSpPr/>
          <p:nvPr>
            <p:custDataLst>
              <p:tags r:id="rId114"/>
            </p:custDataLst>
          </p:nvPr>
        </p:nvSpPr>
        <p:spPr bwMode="gray">
          <a:xfrm>
            <a:off x="8631238" y="4683125"/>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4" name="Oval 1203">
            <a:extLst>
              <a:ext uri="{FF2B5EF4-FFF2-40B4-BE49-F238E27FC236}">
                <a16:creationId xmlns:a16="http://schemas.microsoft.com/office/drawing/2014/main" id="{413543BF-E724-7D2D-87B4-EE6DD5B21469}"/>
              </a:ext>
            </a:extLst>
          </p:cNvPr>
          <p:cNvSpPr/>
          <p:nvPr>
            <p:custDataLst>
              <p:tags r:id="rId115"/>
            </p:custDataLst>
          </p:nvPr>
        </p:nvSpPr>
        <p:spPr bwMode="gray">
          <a:xfrm>
            <a:off x="5984875" y="3122613"/>
            <a:ext cx="114300" cy="114300"/>
          </a:xfrm>
          <a:prstGeom prst="ellipse">
            <a:avLst/>
          </a:prstGeom>
          <a:solidFill>
            <a:schemeClr val="tx1"/>
          </a:solidFill>
          <a:ln w="952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2">
            <a:extLst>
              <a:ext uri="{FF2B5EF4-FFF2-40B4-BE49-F238E27FC236}">
                <a16:creationId xmlns:a16="http://schemas.microsoft.com/office/drawing/2014/main" id="{4833D101-3AF0-4F06-90ED-B83615C36CE9}"/>
              </a:ext>
            </a:extLst>
          </p:cNvPr>
          <p:cNvSpPr>
            <a:spLocks noGrp="1"/>
          </p:cNvSpPr>
          <p:nvPr>
            <p:custDataLst>
              <p:tags r:id="rId116"/>
            </p:custDataLst>
          </p:nvPr>
        </p:nvSpPr>
        <p:spPr bwMode="auto">
          <a:xfrm>
            <a:off x="1208088" y="2513013"/>
            <a:ext cx="14986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effectLst/>
              </a:rPr>
              <a:t>Philina</a:t>
            </a:r>
            <a:r>
              <a:rPr lang="en-GB" altLang="en-US" sz="1400">
                <a:effectLst/>
              </a:rPr>
              <a:t> </a:t>
            </a:r>
            <a:r>
              <a:rPr lang="en-GB" altLang="en-US" sz="1400" err="1">
                <a:effectLst/>
              </a:rPr>
              <a:t>Niederkofler</a:t>
            </a:r>
            <a:endParaRPr lang="en-GB" sz="1400"/>
          </a:p>
        </p:txBody>
      </p:sp>
      <p:sp>
        <p:nvSpPr>
          <p:cNvPr id="1033" name="Text Placeholder 2">
            <a:extLst>
              <a:ext uri="{FF2B5EF4-FFF2-40B4-BE49-F238E27FC236}">
                <a16:creationId xmlns:a16="http://schemas.microsoft.com/office/drawing/2014/main" id="{A71E8A6D-3973-E8C4-1BD3-8A8C2C00C624}"/>
              </a:ext>
            </a:extLst>
          </p:cNvPr>
          <p:cNvSpPr>
            <a:spLocks noGrp="1"/>
          </p:cNvSpPr>
          <p:nvPr>
            <p:custDataLst>
              <p:tags r:id="rId117"/>
            </p:custDataLst>
          </p:nvPr>
        </p:nvSpPr>
        <p:spPr bwMode="auto">
          <a:xfrm>
            <a:off x="1208089" y="3389313"/>
            <a:ext cx="7080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t>Mikhi</a:t>
            </a:r>
            <a:r>
              <a:rPr lang="en-GB" altLang="en-US" sz="1400"/>
              <a:t> V.J.</a:t>
            </a:r>
            <a:endParaRPr lang="en-GB" sz="1400"/>
          </a:p>
        </p:txBody>
      </p:sp>
      <p:sp>
        <p:nvSpPr>
          <p:cNvPr id="3" name="Text Placeholder 2">
            <a:extLst>
              <a:ext uri="{FF2B5EF4-FFF2-40B4-BE49-F238E27FC236}">
                <a16:creationId xmlns:a16="http://schemas.microsoft.com/office/drawing/2014/main" id="{4833D101-3AF0-4F06-90ED-B83615C36CE9}"/>
              </a:ext>
            </a:extLst>
          </p:cNvPr>
          <p:cNvSpPr>
            <a:spLocks noGrp="1"/>
          </p:cNvSpPr>
          <p:nvPr>
            <p:custDataLst>
              <p:tags r:id="rId118"/>
            </p:custDataLst>
          </p:nvPr>
        </p:nvSpPr>
        <p:spPr bwMode="auto">
          <a:xfrm>
            <a:off x="1208088" y="2220913"/>
            <a:ext cx="103981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Patrick Doran</a:t>
            </a:r>
            <a:endParaRPr lang="en-GB" sz="1400"/>
          </a:p>
        </p:txBody>
      </p:sp>
      <p:sp>
        <p:nvSpPr>
          <p:cNvPr id="1039" name="Text Placeholder 2">
            <a:extLst>
              <a:ext uri="{FF2B5EF4-FFF2-40B4-BE49-F238E27FC236}">
                <a16:creationId xmlns:a16="http://schemas.microsoft.com/office/drawing/2014/main" id="{D82D127A-3B3C-7237-506A-10C77DF6490D}"/>
              </a:ext>
            </a:extLst>
          </p:cNvPr>
          <p:cNvSpPr>
            <a:spLocks noGrp="1"/>
          </p:cNvSpPr>
          <p:nvPr>
            <p:custDataLst>
              <p:tags r:id="rId119"/>
            </p:custDataLst>
          </p:nvPr>
        </p:nvSpPr>
        <p:spPr bwMode="auto">
          <a:xfrm>
            <a:off x="1208088" y="5584825"/>
            <a:ext cx="17795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Company Development</a:t>
            </a:r>
            <a:endParaRPr lang="en-GB" sz="1400"/>
          </a:p>
        </p:txBody>
      </p:sp>
      <p:sp>
        <p:nvSpPr>
          <p:cNvPr id="1037" name="Text Placeholder 2">
            <a:extLst>
              <a:ext uri="{FF2B5EF4-FFF2-40B4-BE49-F238E27FC236}">
                <a16:creationId xmlns:a16="http://schemas.microsoft.com/office/drawing/2014/main" id="{22499651-E977-9F81-ED68-CCA3772749A1}"/>
              </a:ext>
            </a:extLst>
          </p:cNvPr>
          <p:cNvSpPr>
            <a:spLocks noGrp="1"/>
          </p:cNvSpPr>
          <p:nvPr>
            <p:custDataLst>
              <p:tags r:id="rId120"/>
            </p:custDataLst>
          </p:nvPr>
        </p:nvSpPr>
        <p:spPr bwMode="auto">
          <a:xfrm>
            <a:off x="1208088" y="5241925"/>
            <a:ext cx="15144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Marketing Manager</a:t>
            </a:r>
            <a:endParaRPr lang="en-GB" sz="1400"/>
          </a:p>
        </p:txBody>
      </p:sp>
      <p:sp>
        <p:nvSpPr>
          <p:cNvPr id="1035" name="Text Placeholder 2">
            <a:extLst>
              <a:ext uri="{FF2B5EF4-FFF2-40B4-BE49-F238E27FC236}">
                <a16:creationId xmlns:a16="http://schemas.microsoft.com/office/drawing/2014/main" id="{0FDBF567-3AF5-1327-D970-C9DF0D0C95EC}"/>
              </a:ext>
            </a:extLst>
          </p:cNvPr>
          <p:cNvSpPr>
            <a:spLocks noGrp="1"/>
          </p:cNvSpPr>
          <p:nvPr>
            <p:custDataLst>
              <p:tags r:id="rId121"/>
            </p:custDataLst>
          </p:nvPr>
        </p:nvSpPr>
        <p:spPr bwMode="auto">
          <a:xfrm>
            <a:off x="1208088" y="4316413"/>
            <a:ext cx="12350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Manuf. Engineer</a:t>
            </a:r>
            <a:endParaRPr lang="en-GB" sz="1400"/>
          </a:p>
        </p:txBody>
      </p:sp>
      <p:sp>
        <p:nvSpPr>
          <p:cNvPr id="1031" name="Text Placeholder 2">
            <a:extLst>
              <a:ext uri="{FF2B5EF4-FFF2-40B4-BE49-F238E27FC236}">
                <a16:creationId xmlns:a16="http://schemas.microsoft.com/office/drawing/2014/main" id="{9963BF1C-D8F5-91CA-657A-5F167E944A4B}"/>
              </a:ext>
            </a:extLst>
          </p:cNvPr>
          <p:cNvSpPr>
            <a:spLocks noGrp="1"/>
          </p:cNvSpPr>
          <p:nvPr>
            <p:custDataLst>
              <p:tags r:id="rId122"/>
            </p:custDataLst>
          </p:nvPr>
        </p:nvSpPr>
        <p:spPr bwMode="auto">
          <a:xfrm>
            <a:off x="1208088" y="3097213"/>
            <a:ext cx="10890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t>Maria </a:t>
            </a:r>
            <a:r>
              <a:rPr lang="en-IN" sz="1400"/>
              <a:t>Tavares</a:t>
            </a:r>
            <a:endParaRPr lang="en-GB" sz="1400"/>
          </a:p>
        </p:txBody>
      </p:sp>
      <p:sp useBgFill="1">
        <p:nvSpPr>
          <p:cNvPr id="1221" name="Text Placeholder 2">
            <a:extLst>
              <a:ext uri="{FF2B5EF4-FFF2-40B4-BE49-F238E27FC236}">
                <a16:creationId xmlns:a16="http://schemas.microsoft.com/office/drawing/2014/main" id="{4833D101-3AF0-4F06-90ED-B83615C36CE9}"/>
              </a:ext>
            </a:extLst>
          </p:cNvPr>
          <p:cNvSpPr>
            <a:spLocks noGrp="1"/>
          </p:cNvSpPr>
          <p:nvPr>
            <p:custDataLst>
              <p:tags r:id="rId123"/>
            </p:custDataLst>
          </p:nvPr>
        </p:nvSpPr>
        <p:spPr bwMode="auto">
          <a:xfrm>
            <a:off x="4827588" y="5746750"/>
            <a:ext cx="1319213"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Commercial MVP</a:t>
            </a:r>
            <a:endParaRPr lang="en-GB" sz="1400"/>
          </a:p>
        </p:txBody>
      </p:sp>
      <p:sp useBgFill="1">
        <p:nvSpPr>
          <p:cNvPr id="1223" name="Text Placeholder 2">
            <a:extLst>
              <a:ext uri="{FF2B5EF4-FFF2-40B4-BE49-F238E27FC236}">
                <a16:creationId xmlns:a16="http://schemas.microsoft.com/office/drawing/2014/main" id="{886D814F-ED60-A946-6606-AA3776D3B247}"/>
              </a:ext>
            </a:extLst>
          </p:cNvPr>
          <p:cNvSpPr>
            <a:spLocks noGrp="1"/>
          </p:cNvSpPr>
          <p:nvPr>
            <p:custDataLst>
              <p:tags r:id="rId124"/>
            </p:custDataLst>
          </p:nvPr>
        </p:nvSpPr>
        <p:spPr bwMode="auto">
          <a:xfrm>
            <a:off x="4084638" y="5746750"/>
            <a:ext cx="501650"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Patent</a:t>
            </a:r>
            <a:endParaRPr lang="en-GB" sz="1400"/>
          </a:p>
        </p:txBody>
      </p:sp>
      <p:sp>
        <p:nvSpPr>
          <p:cNvPr id="1029" name="Text Placeholder 2">
            <a:extLst>
              <a:ext uri="{FF2B5EF4-FFF2-40B4-BE49-F238E27FC236}">
                <a16:creationId xmlns:a16="http://schemas.microsoft.com/office/drawing/2014/main" id="{858BFF21-7096-4BC6-38A7-160414B19215}"/>
              </a:ext>
            </a:extLst>
          </p:cNvPr>
          <p:cNvSpPr>
            <a:spLocks noGrp="1"/>
          </p:cNvSpPr>
          <p:nvPr>
            <p:custDataLst>
              <p:tags r:id="rId125"/>
            </p:custDataLst>
          </p:nvPr>
        </p:nvSpPr>
        <p:spPr bwMode="auto">
          <a:xfrm>
            <a:off x="1208088" y="2805113"/>
            <a:ext cx="1096963"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err="1"/>
              <a:t>Meie</a:t>
            </a:r>
            <a:r>
              <a:rPr lang="en-GB" altLang="en-US" sz="1400"/>
              <a:t> </a:t>
            </a:r>
            <a:r>
              <a:rPr lang="en-IN" sz="1400" err="1"/>
              <a:t>Kleijburg</a:t>
            </a:r>
            <a:endParaRPr lang="en-GB" sz="1400"/>
          </a:p>
        </p:txBody>
      </p:sp>
      <p:sp>
        <p:nvSpPr>
          <p:cNvPr id="12" name="Text Placeholder 2">
            <a:extLst>
              <a:ext uri="{FF2B5EF4-FFF2-40B4-BE49-F238E27FC236}">
                <a16:creationId xmlns:a16="http://schemas.microsoft.com/office/drawing/2014/main" id="{4833D101-3AF0-4F06-90ED-B83615C36CE9}"/>
              </a:ext>
            </a:extLst>
          </p:cNvPr>
          <p:cNvSpPr>
            <a:spLocks noGrp="1"/>
          </p:cNvSpPr>
          <p:nvPr>
            <p:custDataLst>
              <p:tags r:id="rId126"/>
            </p:custDataLst>
          </p:nvPr>
        </p:nvSpPr>
        <p:spPr bwMode="auto">
          <a:xfrm>
            <a:off x="1208088" y="1930400"/>
            <a:ext cx="5969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D74E95B8-26A2-40EE-B956-D51E84E43958}" type="datetime'''''''''''''A''''''''c''''''''t''''i''vi''t''y'''''">
              <a:rPr lang="en-GB" altLang="en-US" sz="1400" b="1" smtClean="0">
                <a:effectLst/>
              </a:rPr>
              <a:pPr marL="0" lvl="0" indent="0">
                <a:spcBef>
                  <a:spcPct val="0"/>
                </a:spcBef>
                <a:spcAft>
                  <a:spcPct val="0"/>
                </a:spcAft>
                <a:buNone/>
              </a:pPr>
              <a:t>Activity</a:t>
            </a:fld>
            <a:endParaRPr lang="en-GB" sz="1400" b="1"/>
          </a:p>
        </p:txBody>
      </p:sp>
      <p:sp>
        <p:nvSpPr>
          <p:cNvPr id="10" name="Text Placeholder 2">
            <a:extLst>
              <a:ext uri="{FF2B5EF4-FFF2-40B4-BE49-F238E27FC236}">
                <a16:creationId xmlns:a16="http://schemas.microsoft.com/office/drawing/2014/main" id="{4833D101-3AF0-4F06-90ED-B83615C36CE9}"/>
              </a:ext>
            </a:extLst>
          </p:cNvPr>
          <p:cNvSpPr>
            <a:spLocks noGrp="1"/>
          </p:cNvSpPr>
          <p:nvPr>
            <p:custDataLst>
              <p:tags r:id="rId127"/>
            </p:custDataLst>
          </p:nvPr>
        </p:nvSpPr>
        <p:spPr bwMode="auto">
          <a:xfrm>
            <a:off x="1208088" y="4949825"/>
            <a:ext cx="11398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Sales Manager</a:t>
            </a:r>
            <a:endParaRPr lang="en-GB" sz="1400"/>
          </a:p>
        </p:txBody>
      </p:sp>
      <p:sp>
        <p:nvSpPr>
          <p:cNvPr id="9" name="Text Placeholder 2">
            <a:extLst>
              <a:ext uri="{FF2B5EF4-FFF2-40B4-BE49-F238E27FC236}">
                <a16:creationId xmlns:a16="http://schemas.microsoft.com/office/drawing/2014/main" id="{4833D101-3AF0-4F06-90ED-B83615C36CE9}"/>
              </a:ext>
            </a:extLst>
          </p:cNvPr>
          <p:cNvSpPr>
            <a:spLocks noGrp="1"/>
          </p:cNvSpPr>
          <p:nvPr>
            <p:custDataLst>
              <p:tags r:id="rId128"/>
            </p:custDataLst>
          </p:nvPr>
        </p:nvSpPr>
        <p:spPr bwMode="auto">
          <a:xfrm>
            <a:off x="1208088" y="4657725"/>
            <a:ext cx="11398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Sales Manager</a:t>
            </a:r>
            <a:endParaRPr lang="en-GB" sz="1400"/>
          </a:p>
        </p:txBody>
      </p:sp>
      <p:sp useBgFill="1">
        <p:nvSpPr>
          <p:cNvPr id="1229" name="Text Placeholder 2">
            <a:extLst>
              <a:ext uri="{FF2B5EF4-FFF2-40B4-BE49-F238E27FC236}">
                <a16:creationId xmlns:a16="http://schemas.microsoft.com/office/drawing/2014/main" id="{E0EF195E-8570-8B36-62B1-92874C1CDF3E}"/>
              </a:ext>
            </a:extLst>
          </p:cNvPr>
          <p:cNvSpPr>
            <a:spLocks noGrp="1"/>
          </p:cNvSpPr>
          <p:nvPr>
            <p:custDataLst>
              <p:tags r:id="rId129"/>
            </p:custDataLst>
          </p:nvPr>
        </p:nvSpPr>
        <p:spPr bwMode="auto">
          <a:xfrm>
            <a:off x="6218238" y="5746750"/>
            <a:ext cx="77787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Pre-Series</a:t>
            </a:r>
            <a:endParaRPr lang="en-GB" sz="1400"/>
          </a:p>
        </p:txBody>
      </p:sp>
      <p:sp>
        <p:nvSpPr>
          <p:cNvPr id="7" name="Text Placeholder 2">
            <a:extLst>
              <a:ext uri="{FF2B5EF4-FFF2-40B4-BE49-F238E27FC236}">
                <a16:creationId xmlns:a16="http://schemas.microsoft.com/office/drawing/2014/main" id="{4833D101-3AF0-4F06-90ED-B83615C36CE9}"/>
              </a:ext>
            </a:extLst>
          </p:cNvPr>
          <p:cNvSpPr>
            <a:spLocks noGrp="1"/>
          </p:cNvSpPr>
          <p:nvPr>
            <p:custDataLst>
              <p:tags r:id="rId130"/>
            </p:custDataLst>
          </p:nvPr>
        </p:nvSpPr>
        <p:spPr bwMode="auto">
          <a:xfrm>
            <a:off x="1208088" y="4024313"/>
            <a:ext cx="1163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Mech. Engineer</a:t>
            </a:r>
            <a:endParaRPr lang="en-GB" sz="1400"/>
          </a:p>
        </p:txBody>
      </p:sp>
      <p:sp useBgFill="1">
        <p:nvSpPr>
          <p:cNvPr id="1232" name="Text Placeholder 2">
            <a:extLst>
              <a:ext uri="{FF2B5EF4-FFF2-40B4-BE49-F238E27FC236}">
                <a16:creationId xmlns:a16="http://schemas.microsoft.com/office/drawing/2014/main" id="{18018C21-1941-28DE-BB94-8F2E9A4C2D27}"/>
              </a:ext>
            </a:extLst>
          </p:cNvPr>
          <p:cNvSpPr>
            <a:spLocks noGrp="1"/>
          </p:cNvSpPr>
          <p:nvPr>
            <p:custDataLst>
              <p:tags r:id="rId131"/>
            </p:custDataLst>
          </p:nvPr>
        </p:nvSpPr>
        <p:spPr bwMode="auto">
          <a:xfrm>
            <a:off x="8772525" y="5746750"/>
            <a:ext cx="4540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Series</a:t>
            </a:r>
            <a:endParaRPr lang="en-GB" sz="1400"/>
          </a:p>
        </p:txBody>
      </p:sp>
      <p:sp>
        <p:nvSpPr>
          <p:cNvPr id="6" name="Text Placeholder 2">
            <a:extLst>
              <a:ext uri="{FF2B5EF4-FFF2-40B4-BE49-F238E27FC236}">
                <a16:creationId xmlns:a16="http://schemas.microsoft.com/office/drawing/2014/main" id="{4833D101-3AF0-4F06-90ED-B83615C36CE9}"/>
              </a:ext>
            </a:extLst>
          </p:cNvPr>
          <p:cNvSpPr>
            <a:spLocks noGrp="1"/>
          </p:cNvSpPr>
          <p:nvPr>
            <p:custDataLst>
              <p:tags r:id="rId132"/>
            </p:custDataLst>
          </p:nvPr>
        </p:nvSpPr>
        <p:spPr bwMode="auto">
          <a:xfrm>
            <a:off x="1208087" y="3732213"/>
            <a:ext cx="11636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Mech. Engineer</a:t>
            </a:r>
            <a:endParaRPr lang="en-GB" sz="1400"/>
          </a:p>
        </p:txBody>
      </p:sp>
      <p:sp useBgFill="1">
        <p:nvSpPr>
          <p:cNvPr id="1235" name="Text Placeholder 2">
            <a:extLst>
              <a:ext uri="{FF2B5EF4-FFF2-40B4-BE49-F238E27FC236}">
                <a16:creationId xmlns:a16="http://schemas.microsoft.com/office/drawing/2014/main" id="{4833D101-3AF0-4F06-90ED-B83615C36CE9}"/>
              </a:ext>
            </a:extLst>
          </p:cNvPr>
          <p:cNvSpPr>
            <a:spLocks noGrp="1"/>
          </p:cNvSpPr>
          <p:nvPr>
            <p:custDataLst>
              <p:tags r:id="rId133"/>
            </p:custDataLst>
          </p:nvPr>
        </p:nvSpPr>
        <p:spPr bwMode="auto">
          <a:xfrm>
            <a:off x="5332413" y="3551238"/>
            <a:ext cx="14192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20k€ yearly Salary</a:t>
            </a:r>
            <a:endParaRPr lang="en-GB" sz="1400"/>
          </a:p>
        </p:txBody>
      </p:sp>
      <p:sp useBgFill="1">
        <p:nvSpPr>
          <p:cNvPr id="1237" name="Text Placeholder 2">
            <a:extLst>
              <a:ext uri="{FF2B5EF4-FFF2-40B4-BE49-F238E27FC236}">
                <a16:creationId xmlns:a16="http://schemas.microsoft.com/office/drawing/2014/main" id="{D3491EB8-2097-B95D-302D-B21934BD2151}"/>
              </a:ext>
            </a:extLst>
          </p:cNvPr>
          <p:cNvSpPr>
            <a:spLocks noGrp="1"/>
          </p:cNvSpPr>
          <p:nvPr>
            <p:custDataLst>
              <p:tags r:id="rId134"/>
            </p:custDataLst>
          </p:nvPr>
        </p:nvSpPr>
        <p:spPr bwMode="auto">
          <a:xfrm>
            <a:off x="8918575" y="3551238"/>
            <a:ext cx="1419225" cy="192088"/>
          </a:xfrm>
          <a:prstGeom prst="rect">
            <a:avLst/>
          </a:prstGeom>
          <a:ln>
            <a:noFill/>
          </a:ln>
          <a:effectLst/>
        </p:spPr>
        <p:txBody>
          <a:bodyPr vert="horz" wrap="none"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r>
              <a:rPr lang="en-GB" altLang="en-US" sz="1400">
                <a:effectLst/>
              </a:rPr>
              <a:t>80k€ yearly Salary</a:t>
            </a:r>
            <a:endParaRPr lang="en-GB" sz="1400"/>
          </a:p>
        </p:txBody>
      </p:sp>
    </p:spTree>
    <p:extLst>
      <p:ext uri="{BB962C8B-B14F-4D97-AF65-F5344CB8AC3E}">
        <p14:creationId xmlns:p14="http://schemas.microsoft.com/office/powerpoint/2010/main" val="2215471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95293-00E3-D763-460B-7DB2DCC77CF8}"/>
              </a:ext>
            </a:extLst>
          </p:cNvPr>
          <p:cNvSpPr>
            <a:spLocks noGrp="1"/>
          </p:cNvSpPr>
          <p:nvPr>
            <p:ph type="title"/>
          </p:nvPr>
        </p:nvSpPr>
        <p:spPr>
          <a:xfrm>
            <a:off x="5920169" y="865224"/>
            <a:ext cx="5431971" cy="846301"/>
          </a:xfrm>
        </p:spPr>
        <p:txBody>
          <a:bodyPr/>
          <a:lstStyle/>
          <a:p>
            <a:r>
              <a:rPr lang="es-ES"/>
              <a:t>Table of content</a:t>
            </a:r>
          </a:p>
        </p:txBody>
      </p:sp>
      <p:sp>
        <p:nvSpPr>
          <p:cNvPr id="3" name="Marcador de texto 2">
            <a:extLst>
              <a:ext uri="{FF2B5EF4-FFF2-40B4-BE49-F238E27FC236}">
                <a16:creationId xmlns:a16="http://schemas.microsoft.com/office/drawing/2014/main" id="{BCB84D3E-1344-D0FF-8D00-E84E8E11AB37}"/>
              </a:ext>
            </a:extLst>
          </p:cNvPr>
          <p:cNvSpPr>
            <a:spLocks noGrp="1"/>
          </p:cNvSpPr>
          <p:nvPr>
            <p:ph type="body" sz="quarter" idx="13"/>
          </p:nvPr>
        </p:nvSpPr>
        <p:spPr>
          <a:xfrm>
            <a:off x="5965386" y="2009440"/>
            <a:ext cx="5433204" cy="365125"/>
          </a:xfrm>
        </p:spPr>
        <p:txBody>
          <a:bodyPr vert="horz" lIns="91440" tIns="45720" rIns="91440" bIns="45720" rtlCol="0" anchor="t">
            <a:normAutofit lnSpcReduction="10000"/>
          </a:bodyPr>
          <a:lstStyle/>
          <a:p>
            <a:r>
              <a:rPr lang="en-GB" b="1"/>
              <a:t>1. Problem/solution</a:t>
            </a:r>
          </a:p>
        </p:txBody>
      </p:sp>
      <p:sp>
        <p:nvSpPr>
          <p:cNvPr id="5" name="Marcador de texto 4">
            <a:extLst>
              <a:ext uri="{FF2B5EF4-FFF2-40B4-BE49-F238E27FC236}">
                <a16:creationId xmlns:a16="http://schemas.microsoft.com/office/drawing/2014/main" id="{FAA75591-3D32-33CA-D018-55EA741D2F18}"/>
              </a:ext>
            </a:extLst>
          </p:cNvPr>
          <p:cNvSpPr>
            <a:spLocks noGrp="1"/>
          </p:cNvSpPr>
          <p:nvPr>
            <p:ph type="body" sz="quarter" idx="23"/>
          </p:nvPr>
        </p:nvSpPr>
        <p:spPr>
          <a:xfrm>
            <a:off x="5965386" y="2865548"/>
            <a:ext cx="5433204" cy="365125"/>
          </a:xfrm>
        </p:spPr>
        <p:txBody>
          <a:bodyPr vert="horz" lIns="91440" tIns="45720" rIns="91440" bIns="45720" rtlCol="0" anchor="t">
            <a:normAutofit lnSpcReduction="10000"/>
          </a:bodyPr>
          <a:lstStyle/>
          <a:p>
            <a:r>
              <a:rPr lang="en-GB"/>
              <a:t>2. Market Analysis</a:t>
            </a:r>
          </a:p>
        </p:txBody>
      </p:sp>
      <p:sp>
        <p:nvSpPr>
          <p:cNvPr id="7" name="Marcador de texto 6">
            <a:extLst>
              <a:ext uri="{FF2B5EF4-FFF2-40B4-BE49-F238E27FC236}">
                <a16:creationId xmlns:a16="http://schemas.microsoft.com/office/drawing/2014/main" id="{70E1CB9D-2A8C-3289-C1EB-336DBBEC349F}"/>
              </a:ext>
            </a:extLst>
          </p:cNvPr>
          <p:cNvSpPr>
            <a:spLocks noGrp="1"/>
          </p:cNvSpPr>
          <p:nvPr>
            <p:ph type="body" sz="quarter" idx="25"/>
          </p:nvPr>
        </p:nvSpPr>
        <p:spPr>
          <a:xfrm>
            <a:off x="5965386" y="3721656"/>
            <a:ext cx="5433204" cy="365125"/>
          </a:xfrm>
        </p:spPr>
        <p:txBody>
          <a:bodyPr vert="horz" lIns="91440" tIns="45720" rIns="91440" bIns="45720" rtlCol="0" anchor="t">
            <a:normAutofit lnSpcReduction="10000"/>
          </a:bodyPr>
          <a:lstStyle/>
          <a:p>
            <a:r>
              <a:rPr lang="es-ES"/>
              <a:t>3. validations</a:t>
            </a:r>
          </a:p>
        </p:txBody>
      </p:sp>
      <p:sp>
        <p:nvSpPr>
          <p:cNvPr id="15" name="Marcador de texto 6">
            <a:extLst>
              <a:ext uri="{FF2B5EF4-FFF2-40B4-BE49-F238E27FC236}">
                <a16:creationId xmlns:a16="http://schemas.microsoft.com/office/drawing/2014/main" id="{53812548-AE9F-1CF5-EEDA-AF20528323E8}"/>
              </a:ext>
            </a:extLst>
          </p:cNvPr>
          <p:cNvSpPr txBox="1">
            <a:spLocks/>
          </p:cNvSpPr>
          <p:nvPr/>
        </p:nvSpPr>
        <p:spPr>
          <a:xfrm>
            <a:off x="5974012" y="4577764"/>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4. Finance</a:t>
            </a:r>
          </a:p>
        </p:txBody>
      </p:sp>
      <p:sp>
        <p:nvSpPr>
          <p:cNvPr id="17" name="Rectángulo 16">
            <a:extLst>
              <a:ext uri="{FF2B5EF4-FFF2-40B4-BE49-F238E27FC236}">
                <a16:creationId xmlns:a16="http://schemas.microsoft.com/office/drawing/2014/main" id="{6B2F3AFC-684D-AA50-1FB1-4EDC27A89E82}"/>
              </a:ext>
            </a:extLst>
          </p:cNvPr>
          <p:cNvSpPr/>
          <p:nvPr/>
        </p:nvSpPr>
        <p:spPr>
          <a:xfrm>
            <a:off x="772970" y="6489363"/>
            <a:ext cx="963283" cy="287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68449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865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hlinkClick r:id="rId6" action="ppaction://hlinksldjump">
                  <a:extLst>
                    <a:ext uri="{A12FA001-AC4F-418D-AE19-62706E023703}">
                      <ahyp:hlinkClr xmlns:ahyp="http://schemas.microsoft.com/office/drawing/2018/hyperlinkcolor" val="tx"/>
                    </a:ext>
                  </a:extLst>
                </a:hlinkClick>
              </a:rPr>
              <a:t>Backup</a:t>
            </a:r>
            <a:endParaRPr lang="es-ES" sz="4800"/>
          </a:p>
        </p:txBody>
      </p:sp>
      <p:graphicFrame>
        <p:nvGraphicFramePr>
          <p:cNvPr id="2" name="Table 1">
            <a:extLst>
              <a:ext uri="{FF2B5EF4-FFF2-40B4-BE49-F238E27FC236}">
                <a16:creationId xmlns:a16="http://schemas.microsoft.com/office/drawing/2014/main" id="{E3D03EE3-6822-181E-2584-DEE1BBD5A965}"/>
              </a:ext>
            </a:extLst>
          </p:cNvPr>
          <p:cNvGraphicFramePr>
            <a:graphicFrameLocks noGrp="1"/>
          </p:cNvGraphicFramePr>
          <p:nvPr/>
        </p:nvGraphicFramePr>
        <p:xfrm>
          <a:off x="1885156" y="2338703"/>
          <a:ext cx="8128000" cy="3627120"/>
        </p:xfrm>
        <a:graphic>
          <a:graphicData uri="http://schemas.openxmlformats.org/drawingml/2006/table">
            <a:tbl>
              <a:tblPr bandRow="1">
                <a:tableStyleId>{7E9639D4-E3E2-4D34-9284-5A2195B3D0D7}</a:tableStyleId>
              </a:tblPr>
              <a:tblGrid>
                <a:gridCol w="8128000">
                  <a:extLst>
                    <a:ext uri="{9D8B030D-6E8A-4147-A177-3AD203B41FA5}">
                      <a16:colId xmlns:a16="http://schemas.microsoft.com/office/drawing/2014/main" val="13403319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solidFill>
                            <a:schemeClr val="tx1"/>
                          </a:solidFill>
                          <a:hlinkClick r:id="rId7" action="ppaction://hlinksldjump">
                            <a:extLst>
                              <a:ext uri="{A12FA001-AC4F-418D-AE19-62706E023703}">
                                <ahyp:hlinkClr xmlns:ahyp="http://schemas.microsoft.com/office/drawing/2018/hyperlinkcolor" val="tx"/>
                              </a:ext>
                            </a:extLst>
                          </a:hlinkClick>
                        </a:rPr>
                        <a:t>Intellectual Property Rights</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96922172"/>
                  </a:ext>
                </a:extLst>
              </a:tr>
              <a:tr h="370840">
                <a:tc>
                  <a:txBody>
                    <a:bodyPr/>
                    <a:lstStyle/>
                    <a:p>
                      <a:pPr algn="ctr"/>
                      <a:r>
                        <a:rPr lang="en-GB" sz="2800">
                          <a:solidFill>
                            <a:schemeClr val="tx1"/>
                          </a:solidFill>
                          <a:hlinkClick r:id="rId8" action="ppaction://hlinksldjump">
                            <a:extLst>
                              <a:ext uri="{A12FA001-AC4F-418D-AE19-62706E023703}">
                                <ahyp:hlinkClr xmlns:ahyp="http://schemas.microsoft.com/office/drawing/2018/hyperlinkcolor" val="tx"/>
                              </a:ext>
                            </a:extLst>
                          </a:hlinkClick>
                        </a:rPr>
                        <a:t>UPC TES Lab</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16126576"/>
                  </a:ext>
                </a:extLst>
              </a:tr>
              <a:tr h="482498">
                <a:tc>
                  <a:txBody>
                    <a:bodyPr/>
                    <a:lstStyle/>
                    <a:p>
                      <a:pPr algn="ctr"/>
                      <a:r>
                        <a:rPr lang="en-GB" sz="2800">
                          <a:solidFill>
                            <a:schemeClr val="tx1"/>
                          </a:solidFill>
                          <a:hlinkClick r:id="" action="ppaction://noaction">
                            <a:extLst>
                              <a:ext uri="{A12FA001-AC4F-418D-AE19-62706E023703}">
                                <ahyp:hlinkClr xmlns:ahyp="http://schemas.microsoft.com/office/drawing/2018/hyperlinkcolor" val="tx"/>
                              </a:ext>
                            </a:extLst>
                          </a:hlinkClick>
                        </a:rPr>
                        <a:t>Sales Funnel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97082787"/>
                  </a:ext>
                </a:extLst>
              </a:tr>
              <a:tr h="370840">
                <a:tc>
                  <a:txBody>
                    <a:bodyPr/>
                    <a:lstStyle/>
                    <a:p>
                      <a:pPr algn="ctr"/>
                      <a:r>
                        <a:rPr lang="en-GB" sz="2800">
                          <a:solidFill>
                            <a:schemeClr val="tx1"/>
                          </a:solidFill>
                          <a:hlinkClick r:id="rId9" action="ppaction://hlinksldjump">
                            <a:extLst>
                              <a:ext uri="{A12FA001-AC4F-418D-AE19-62706E023703}">
                                <ahyp:hlinkClr xmlns:ahyp="http://schemas.microsoft.com/office/drawing/2018/hyperlinkcolor" val="tx"/>
                              </a:ext>
                            </a:extLst>
                          </a:hlinkClick>
                        </a:rPr>
                        <a:t>Operations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5400993"/>
                  </a:ext>
                </a:extLst>
              </a:tr>
              <a:tr h="370840">
                <a:tc>
                  <a:txBody>
                    <a:bodyPr/>
                    <a:lstStyle/>
                    <a:p>
                      <a:pPr algn="ctr"/>
                      <a:r>
                        <a:rPr lang="en-GB" sz="2800">
                          <a:solidFill>
                            <a:schemeClr val="tx1"/>
                          </a:solidFill>
                          <a:hlinkClick r:id="rId10" action="ppaction://hlinksldjump">
                            <a:extLst>
                              <a:ext uri="{A12FA001-AC4F-418D-AE19-62706E023703}">
                                <ahyp:hlinkClr xmlns:ahyp="http://schemas.microsoft.com/office/drawing/2018/hyperlinkcolor" val="tx"/>
                              </a:ext>
                            </a:extLst>
                          </a:hlinkClick>
                        </a:rPr>
                        <a:t>HR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10401877"/>
                  </a:ext>
                </a:extLst>
              </a:tr>
              <a:tr h="370840">
                <a:tc>
                  <a:txBody>
                    <a:bodyPr/>
                    <a:lstStyle/>
                    <a:p>
                      <a:pPr algn="ctr"/>
                      <a:r>
                        <a:rPr lang="en-GB" sz="2800">
                          <a:solidFill>
                            <a:schemeClr val="tx1"/>
                          </a:solidFill>
                          <a:hlinkClick r:id="rId11" action="ppaction://hlinksldjump">
                            <a:extLst>
                              <a:ext uri="{A12FA001-AC4F-418D-AE19-62706E023703}">
                                <ahyp:hlinkClr xmlns:ahyp="http://schemas.microsoft.com/office/drawing/2018/hyperlinkcolor" val="tx"/>
                              </a:ext>
                            </a:extLst>
                          </a:hlinkClick>
                        </a:rPr>
                        <a:t>Thermodynamics of a Heat Pump</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813126549"/>
                  </a:ext>
                </a:extLst>
              </a:tr>
              <a:tr h="370840">
                <a:tc>
                  <a:txBody>
                    <a:bodyPr/>
                    <a:lstStyle/>
                    <a:p>
                      <a:pPr algn="ctr"/>
                      <a:r>
                        <a:rPr lang="en-GB" sz="2800">
                          <a:solidFill>
                            <a:schemeClr val="tx1"/>
                          </a:solidFill>
                          <a:hlinkClick r:id="rId12">
                            <a:extLst>
                              <a:ext uri="{A12FA001-AC4F-418D-AE19-62706E023703}">
                                <ahyp:hlinkClr xmlns:ahyp="http://schemas.microsoft.com/office/drawing/2018/hyperlinkcolor" val="tx"/>
                              </a:ext>
                            </a:extLst>
                          </a:hlinkClick>
                        </a:rPr>
                        <a:t>Financial Model (Excel)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595814314"/>
                  </a:ext>
                </a:extLst>
              </a:tr>
            </a:tbl>
          </a:graphicData>
        </a:graphic>
      </p:graphicFrame>
    </p:spTree>
    <p:extLst>
      <p:ext uri="{BB962C8B-B14F-4D97-AF65-F5344CB8AC3E}">
        <p14:creationId xmlns:p14="http://schemas.microsoft.com/office/powerpoint/2010/main" val="13113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C86A03-3807-C3FD-32A3-143BDA6CAD70}"/>
              </a:ext>
            </a:extLst>
          </p:cNvPr>
          <p:cNvGraphicFramePr>
            <a:graphicFrameLocks noChangeAspect="1"/>
          </p:cNvGraphicFramePr>
          <p:nvPr>
            <p:custDataLst>
              <p:tags r:id="rId1"/>
            </p:custDataLst>
            <p:extLst>
              <p:ext uri="{D42A27DB-BD31-4B8C-83A1-F6EECF244321}">
                <p14:modId xmlns:p14="http://schemas.microsoft.com/office/powerpoint/2010/main" val="608119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8" name="think-cell data - do not delete" hidden="1">
                        <a:extLst>
                          <a:ext uri="{FF2B5EF4-FFF2-40B4-BE49-F238E27FC236}">
                            <a16:creationId xmlns:a16="http://schemas.microsoft.com/office/drawing/2014/main" id="{6BC86A03-3807-C3FD-32A3-143BDA6CAD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1" descr="A black and white logo&#10;&#10;Description automatically generated">
            <a:extLst>
              <a:ext uri="{FF2B5EF4-FFF2-40B4-BE49-F238E27FC236}">
                <a16:creationId xmlns:a16="http://schemas.microsoft.com/office/drawing/2014/main" id="{93F337EB-843A-AFE0-687D-70F32033341C}"/>
              </a:ext>
            </a:extLst>
          </p:cNvPr>
          <p:cNvPicPr>
            <a:picLocks noChangeAspect="1"/>
          </p:cNvPicPr>
          <p:nvPr/>
        </p:nvPicPr>
        <p:blipFill>
          <a:blip r:embed="rId6"/>
          <a:stretch>
            <a:fillRect/>
          </a:stretch>
        </p:blipFill>
        <p:spPr>
          <a:xfrm>
            <a:off x="147379" y="147343"/>
            <a:ext cx="989682" cy="561208"/>
          </a:xfrm>
          <a:prstGeom prst="rect">
            <a:avLst/>
          </a:prstGeom>
        </p:spPr>
      </p:pic>
      <p:pic>
        <p:nvPicPr>
          <p:cNvPr id="2" name="Picture 1" descr="A machine with many wires&#10;&#10;Description automatically generated">
            <a:extLst>
              <a:ext uri="{FF2B5EF4-FFF2-40B4-BE49-F238E27FC236}">
                <a16:creationId xmlns:a16="http://schemas.microsoft.com/office/drawing/2014/main" id="{A791CF92-4E81-EAEC-4A1B-10F5F75A108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57740" y="1776902"/>
            <a:ext cx="5282565" cy="3522980"/>
          </a:xfrm>
          <a:prstGeom prst="rect">
            <a:avLst/>
          </a:prstGeom>
          <a:noFill/>
          <a:ln>
            <a:noFill/>
          </a:ln>
        </p:spPr>
      </p:pic>
      <p:pic>
        <p:nvPicPr>
          <p:cNvPr id="4098" name="Picture 2" descr="Profile photo of Joaquim Rigola">
            <a:extLst>
              <a:ext uri="{FF2B5EF4-FFF2-40B4-BE49-F238E27FC236}">
                <a16:creationId xmlns:a16="http://schemas.microsoft.com/office/drawing/2014/main" id="{67A9602A-936E-D12C-B298-EE0AAE487E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07293" y="2212793"/>
            <a:ext cx="1752120" cy="17521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2C692F-1816-60A2-B8B1-3023D55EF958}"/>
              </a:ext>
            </a:extLst>
          </p:cNvPr>
          <p:cNvSpPr txBox="1"/>
          <p:nvPr/>
        </p:nvSpPr>
        <p:spPr>
          <a:xfrm>
            <a:off x="7724127" y="3964913"/>
            <a:ext cx="3318452" cy="923330"/>
          </a:xfrm>
          <a:prstGeom prst="rect">
            <a:avLst/>
          </a:prstGeom>
          <a:noFill/>
        </p:spPr>
        <p:txBody>
          <a:bodyPr wrap="square">
            <a:spAutoFit/>
          </a:bodyPr>
          <a:lstStyle/>
          <a:p>
            <a:pPr algn="ctr"/>
            <a:r>
              <a:rPr lang="en-US" sz="1800" b="1"/>
              <a:t>Joaquim </a:t>
            </a:r>
            <a:r>
              <a:rPr lang="en-US" sz="1800" b="1" err="1"/>
              <a:t>Rigola</a:t>
            </a:r>
            <a:endParaRPr lang="en-US" sz="1800" b="1"/>
          </a:p>
          <a:p>
            <a:pPr algn="ctr"/>
            <a:r>
              <a:rPr lang="en-US"/>
              <a:t>Centre for Heat Transfer - UPC</a:t>
            </a:r>
            <a:endParaRPr lang="en-US" sz="1800"/>
          </a:p>
          <a:p>
            <a:pPr algn="ctr"/>
            <a:endParaRPr lang="en-US" sz="1800" b="1"/>
          </a:p>
        </p:txBody>
      </p:sp>
      <p:pic>
        <p:nvPicPr>
          <p:cNvPr id="4100" name="Picture 4" descr="CTTC UPC">
            <a:extLst>
              <a:ext uri="{FF2B5EF4-FFF2-40B4-BE49-F238E27FC236}">
                <a16:creationId xmlns:a16="http://schemas.microsoft.com/office/drawing/2014/main" id="{74B40C36-4135-CB9E-B39B-C6442EE89D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54603" y="4666616"/>
            <a:ext cx="2857500" cy="8286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machine with a control panel&#10;&#10;Description automatically generated">
            <a:extLst>
              <a:ext uri="{FF2B5EF4-FFF2-40B4-BE49-F238E27FC236}">
                <a16:creationId xmlns:a16="http://schemas.microsoft.com/office/drawing/2014/main" id="{351145F3-17B4-7722-E527-F8A14FA60D52}"/>
              </a:ext>
            </a:extLst>
          </p:cNvPr>
          <p:cNvPicPr>
            <a:picLocks noChangeAspect="1"/>
          </p:cNvPicPr>
          <p:nvPr/>
        </p:nvPicPr>
        <p:blipFill>
          <a:blip r:embed="rId10"/>
          <a:stretch>
            <a:fillRect/>
          </a:stretch>
        </p:blipFill>
        <p:spPr>
          <a:xfrm>
            <a:off x="4976848" y="2212793"/>
            <a:ext cx="2349113" cy="3522980"/>
          </a:xfrm>
          <a:prstGeom prst="rect">
            <a:avLst/>
          </a:prstGeom>
        </p:spPr>
      </p:pic>
      <p:sp>
        <p:nvSpPr>
          <p:cNvPr id="3" name="Title 1">
            <a:extLst>
              <a:ext uri="{FF2B5EF4-FFF2-40B4-BE49-F238E27FC236}">
                <a16:creationId xmlns:a16="http://schemas.microsoft.com/office/drawing/2014/main" id="{2D255DEB-B0E3-EA06-B73F-CEDA610BA5B8}"/>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UPC TES </a:t>
            </a:r>
            <a:r>
              <a:rPr lang="en-US" sz="3200" err="1"/>
              <a:t>LAb</a:t>
            </a:r>
            <a:endParaRPr lang="en-US" sz="3200"/>
          </a:p>
        </p:txBody>
      </p:sp>
    </p:spTree>
    <p:extLst>
      <p:ext uri="{BB962C8B-B14F-4D97-AF65-F5344CB8AC3E}">
        <p14:creationId xmlns:p14="http://schemas.microsoft.com/office/powerpoint/2010/main" val="426029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964541B4-1F28-EF18-AD50-0895190EBF4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1" name="think-cell data - do not delete" hidden="1">
                        <a:extLst>
                          <a:ext uri="{FF2B5EF4-FFF2-40B4-BE49-F238E27FC236}">
                            <a16:creationId xmlns:a16="http://schemas.microsoft.com/office/drawing/2014/main" id="{964541B4-1F28-EF18-AD50-0895190EBF4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0665410E-6E7F-F3A9-9A81-7F44B8389114}"/>
              </a:ext>
            </a:extLst>
          </p:cNvPr>
          <p:cNvSpPr txBox="1">
            <a:spLocks/>
          </p:cNvSpPr>
          <p:nvPr/>
        </p:nvSpPr>
        <p:spPr>
          <a:xfrm>
            <a:off x="1885156" y="892177"/>
            <a:ext cx="8421688" cy="86550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hlinkClick r:id="rId6" action="ppaction://hlinksldjump">
                  <a:extLst>
                    <a:ext uri="{A12FA001-AC4F-418D-AE19-62706E023703}">
                      <ahyp:hlinkClr xmlns:ahyp="http://schemas.microsoft.com/office/drawing/2018/hyperlinkcolor" val="tx"/>
                    </a:ext>
                  </a:extLst>
                </a:hlinkClick>
              </a:rPr>
              <a:t>Backup</a:t>
            </a:r>
            <a:endParaRPr lang="es-ES" sz="4800"/>
          </a:p>
        </p:txBody>
      </p:sp>
      <p:graphicFrame>
        <p:nvGraphicFramePr>
          <p:cNvPr id="2" name="Table 1">
            <a:extLst>
              <a:ext uri="{FF2B5EF4-FFF2-40B4-BE49-F238E27FC236}">
                <a16:creationId xmlns:a16="http://schemas.microsoft.com/office/drawing/2014/main" id="{E3D03EE3-6822-181E-2584-DEE1BBD5A965}"/>
              </a:ext>
            </a:extLst>
          </p:cNvPr>
          <p:cNvGraphicFramePr>
            <a:graphicFrameLocks noGrp="1"/>
          </p:cNvGraphicFramePr>
          <p:nvPr/>
        </p:nvGraphicFramePr>
        <p:xfrm>
          <a:off x="1885156" y="2338703"/>
          <a:ext cx="8128000" cy="3627120"/>
        </p:xfrm>
        <a:graphic>
          <a:graphicData uri="http://schemas.openxmlformats.org/drawingml/2006/table">
            <a:tbl>
              <a:tblPr bandRow="1">
                <a:tableStyleId>{7E9639D4-E3E2-4D34-9284-5A2195B3D0D7}</a:tableStyleId>
              </a:tblPr>
              <a:tblGrid>
                <a:gridCol w="8128000">
                  <a:extLst>
                    <a:ext uri="{9D8B030D-6E8A-4147-A177-3AD203B41FA5}">
                      <a16:colId xmlns:a16="http://schemas.microsoft.com/office/drawing/2014/main" val="134033199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800">
                          <a:solidFill>
                            <a:schemeClr val="tx1"/>
                          </a:solidFill>
                          <a:hlinkClick r:id="rId7" action="ppaction://hlinksldjump">
                            <a:extLst>
                              <a:ext uri="{A12FA001-AC4F-418D-AE19-62706E023703}">
                                <ahyp:hlinkClr xmlns:ahyp="http://schemas.microsoft.com/office/drawing/2018/hyperlinkcolor" val="tx"/>
                              </a:ext>
                            </a:extLst>
                          </a:hlinkClick>
                        </a:rPr>
                        <a:t>Intellectual Property Rights</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096922172"/>
                  </a:ext>
                </a:extLst>
              </a:tr>
              <a:tr h="370840">
                <a:tc>
                  <a:txBody>
                    <a:bodyPr/>
                    <a:lstStyle/>
                    <a:p>
                      <a:pPr algn="ctr"/>
                      <a:r>
                        <a:rPr lang="en-GB" sz="2800">
                          <a:solidFill>
                            <a:schemeClr val="tx1"/>
                          </a:solidFill>
                          <a:hlinkClick r:id="rId8" action="ppaction://hlinksldjump">
                            <a:extLst>
                              <a:ext uri="{A12FA001-AC4F-418D-AE19-62706E023703}">
                                <ahyp:hlinkClr xmlns:ahyp="http://schemas.microsoft.com/office/drawing/2018/hyperlinkcolor" val="tx"/>
                              </a:ext>
                            </a:extLst>
                          </a:hlinkClick>
                        </a:rPr>
                        <a:t>UPC TES Lab</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316126576"/>
                  </a:ext>
                </a:extLst>
              </a:tr>
              <a:tr h="482498">
                <a:tc>
                  <a:txBody>
                    <a:bodyPr/>
                    <a:lstStyle/>
                    <a:p>
                      <a:pPr algn="ctr"/>
                      <a:r>
                        <a:rPr lang="en-GB" sz="2800">
                          <a:solidFill>
                            <a:schemeClr val="tx1"/>
                          </a:solidFill>
                          <a:hlinkClick r:id="" action="ppaction://noaction">
                            <a:extLst>
                              <a:ext uri="{A12FA001-AC4F-418D-AE19-62706E023703}">
                                <ahyp:hlinkClr xmlns:ahyp="http://schemas.microsoft.com/office/drawing/2018/hyperlinkcolor" val="tx"/>
                              </a:ext>
                            </a:extLst>
                          </a:hlinkClick>
                        </a:rPr>
                        <a:t>Sales Funnel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697082787"/>
                  </a:ext>
                </a:extLst>
              </a:tr>
              <a:tr h="370840">
                <a:tc>
                  <a:txBody>
                    <a:bodyPr/>
                    <a:lstStyle/>
                    <a:p>
                      <a:pPr algn="ctr"/>
                      <a:r>
                        <a:rPr lang="en-GB" sz="2800">
                          <a:solidFill>
                            <a:schemeClr val="tx1"/>
                          </a:solidFill>
                          <a:hlinkClick r:id="rId9" action="ppaction://hlinksldjump">
                            <a:extLst>
                              <a:ext uri="{A12FA001-AC4F-418D-AE19-62706E023703}">
                                <ahyp:hlinkClr xmlns:ahyp="http://schemas.microsoft.com/office/drawing/2018/hyperlinkcolor" val="tx"/>
                              </a:ext>
                            </a:extLst>
                          </a:hlinkClick>
                        </a:rPr>
                        <a:t>Operations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2535400993"/>
                  </a:ext>
                </a:extLst>
              </a:tr>
              <a:tr h="370840">
                <a:tc>
                  <a:txBody>
                    <a:bodyPr/>
                    <a:lstStyle/>
                    <a:p>
                      <a:pPr algn="ctr"/>
                      <a:r>
                        <a:rPr lang="en-GB" sz="2800">
                          <a:solidFill>
                            <a:schemeClr val="tx1"/>
                          </a:solidFill>
                          <a:hlinkClick r:id="rId10" action="ppaction://hlinksldjump">
                            <a:extLst>
                              <a:ext uri="{A12FA001-AC4F-418D-AE19-62706E023703}">
                                <ahyp:hlinkClr xmlns:ahyp="http://schemas.microsoft.com/office/drawing/2018/hyperlinkcolor" val="tx"/>
                              </a:ext>
                            </a:extLst>
                          </a:hlinkClick>
                        </a:rPr>
                        <a:t>HR Plan</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4110401877"/>
                  </a:ext>
                </a:extLst>
              </a:tr>
              <a:tr h="370840">
                <a:tc>
                  <a:txBody>
                    <a:bodyPr/>
                    <a:lstStyle/>
                    <a:p>
                      <a:pPr algn="ctr"/>
                      <a:r>
                        <a:rPr lang="en-GB" sz="2800">
                          <a:solidFill>
                            <a:schemeClr val="tx1"/>
                          </a:solidFill>
                          <a:hlinkClick r:id="rId11" action="ppaction://hlinksldjump">
                            <a:extLst>
                              <a:ext uri="{A12FA001-AC4F-418D-AE19-62706E023703}">
                                <ahyp:hlinkClr xmlns:ahyp="http://schemas.microsoft.com/office/drawing/2018/hyperlinkcolor" val="tx"/>
                              </a:ext>
                            </a:extLst>
                          </a:hlinkClick>
                        </a:rPr>
                        <a:t>Thermodynamics of a Heat Pump</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813126549"/>
                  </a:ext>
                </a:extLst>
              </a:tr>
              <a:tr h="370840">
                <a:tc>
                  <a:txBody>
                    <a:bodyPr/>
                    <a:lstStyle/>
                    <a:p>
                      <a:pPr algn="ctr"/>
                      <a:r>
                        <a:rPr lang="en-GB" sz="2800">
                          <a:solidFill>
                            <a:schemeClr val="tx1"/>
                          </a:solidFill>
                          <a:hlinkClick r:id="rId12">
                            <a:extLst>
                              <a:ext uri="{A12FA001-AC4F-418D-AE19-62706E023703}">
                                <ahyp:hlinkClr xmlns:ahyp="http://schemas.microsoft.com/office/drawing/2018/hyperlinkcolor" val="tx"/>
                              </a:ext>
                            </a:extLst>
                          </a:hlinkClick>
                        </a:rPr>
                        <a:t>Financial Model (Excel)</a:t>
                      </a:r>
                      <a:endParaRPr lang="en-GB" sz="2800">
                        <a:solidFill>
                          <a:schemeClr val="tx1"/>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595814314"/>
                  </a:ext>
                </a:extLst>
              </a:tr>
            </a:tbl>
          </a:graphicData>
        </a:graphic>
      </p:graphicFrame>
    </p:spTree>
    <p:extLst>
      <p:ext uri="{BB962C8B-B14F-4D97-AF65-F5344CB8AC3E}">
        <p14:creationId xmlns:p14="http://schemas.microsoft.com/office/powerpoint/2010/main" val="754392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BC86A03-3807-C3FD-32A3-143BDA6CAD70}"/>
              </a:ext>
            </a:extLst>
          </p:cNvPr>
          <p:cNvGraphicFramePr>
            <a:graphicFrameLocks noChangeAspect="1"/>
          </p:cNvGraphicFramePr>
          <p:nvPr>
            <p:custDataLst>
              <p:tags r:id="rId1"/>
            </p:custDataLst>
            <p:extLst>
              <p:ext uri="{D42A27DB-BD31-4B8C-83A1-F6EECF244321}">
                <p14:modId xmlns:p14="http://schemas.microsoft.com/office/powerpoint/2010/main" val="1539820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8" name="think-cell data - do not delete" hidden="1">
                        <a:extLst>
                          <a:ext uri="{FF2B5EF4-FFF2-40B4-BE49-F238E27FC236}">
                            <a16:creationId xmlns:a16="http://schemas.microsoft.com/office/drawing/2014/main" id="{6BC86A03-3807-C3FD-32A3-143BDA6CAD7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1" descr="A black and white logo&#10;&#10;Description automatically generated">
            <a:extLst>
              <a:ext uri="{FF2B5EF4-FFF2-40B4-BE49-F238E27FC236}">
                <a16:creationId xmlns:a16="http://schemas.microsoft.com/office/drawing/2014/main" id="{93F337EB-843A-AFE0-687D-70F32033341C}"/>
              </a:ext>
            </a:extLst>
          </p:cNvPr>
          <p:cNvPicPr>
            <a:picLocks noChangeAspect="1"/>
          </p:cNvPicPr>
          <p:nvPr/>
        </p:nvPicPr>
        <p:blipFill>
          <a:blip r:embed="rId6"/>
          <a:stretch>
            <a:fillRect/>
          </a:stretch>
        </p:blipFill>
        <p:spPr>
          <a:xfrm>
            <a:off x="147379" y="147343"/>
            <a:ext cx="989682" cy="561208"/>
          </a:xfrm>
          <a:prstGeom prst="rect">
            <a:avLst/>
          </a:prstGeom>
        </p:spPr>
      </p:pic>
      <p:sp>
        <p:nvSpPr>
          <p:cNvPr id="3" name="Title 1">
            <a:extLst>
              <a:ext uri="{FF2B5EF4-FFF2-40B4-BE49-F238E27FC236}">
                <a16:creationId xmlns:a16="http://schemas.microsoft.com/office/drawing/2014/main" id="{2D255DEB-B0E3-EA06-B73F-CEDA610BA5B8}"/>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ormAutofit/>
          </a:bodyPr>
          <a:lstStyle/>
          <a:p>
            <a:pPr algn="l"/>
            <a:r>
              <a:rPr lang="en-US" sz="3200"/>
              <a:t>Thermodynamics of a heat pump</a:t>
            </a:r>
          </a:p>
        </p:txBody>
      </p:sp>
      <p:pic>
        <p:nvPicPr>
          <p:cNvPr id="1026" name="Picture 2" descr="Imágenes de Heat Pump Diagram: descubre bancos de fotos, ilustraciones,  vectores y vídeos de 692 | Adobe Stock">
            <a:extLst>
              <a:ext uri="{FF2B5EF4-FFF2-40B4-BE49-F238E27FC236}">
                <a16:creationId xmlns:a16="http://schemas.microsoft.com/office/drawing/2014/main" id="{8F2E5FA9-233C-B46C-92A9-2C05B364C4E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5640"/>
          <a:stretch/>
        </p:blipFill>
        <p:spPr bwMode="auto">
          <a:xfrm>
            <a:off x="2910743" y="1906508"/>
            <a:ext cx="6358573" cy="42163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7F1D5B1-EA2D-F36F-92E1-1257B955A077}"/>
              </a:ext>
            </a:extLst>
          </p:cNvPr>
          <p:cNvSpPr txBox="1"/>
          <p:nvPr/>
        </p:nvSpPr>
        <p:spPr>
          <a:xfrm>
            <a:off x="10002520" y="6122816"/>
            <a:ext cx="1833880" cy="369332"/>
          </a:xfrm>
          <a:prstGeom prst="rect">
            <a:avLst/>
          </a:prstGeom>
          <a:noFill/>
        </p:spPr>
        <p:txBody>
          <a:bodyPr wrap="square">
            <a:spAutoFit/>
          </a:bodyPr>
          <a:lstStyle/>
          <a:p>
            <a:r>
              <a:rPr lang="es-ES" sz="1800">
                <a:ea typeface="+mn-lt"/>
                <a:cs typeface="+mn-lt"/>
              </a:rPr>
              <a:t>[</a:t>
            </a:r>
            <a:r>
              <a:rPr lang="es-ES" sz="1800">
                <a:hlinkClick r:id="rId8">
                  <a:extLst>
                    <a:ext uri="{A12FA001-AC4F-418D-AE19-62706E023703}">
                      <ahyp:hlinkClr xmlns:ahyp="http://schemas.microsoft.com/office/drawing/2018/hyperlinkcolor" val="tx"/>
                    </a:ext>
                  </a:extLst>
                </a:hlinkClick>
              </a:rPr>
              <a:t>Adobe Stock</a:t>
            </a:r>
            <a:r>
              <a:rPr lang="es-ES" sz="1800"/>
              <a:t>] </a:t>
            </a:r>
            <a:endParaRPr lang="en-GB"/>
          </a:p>
        </p:txBody>
      </p:sp>
    </p:spTree>
    <p:extLst>
      <p:ext uri="{BB962C8B-B14F-4D97-AF65-F5344CB8AC3E}">
        <p14:creationId xmlns:p14="http://schemas.microsoft.com/office/powerpoint/2010/main" val="2409526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Recycle with solid fill">
            <a:extLst>
              <a:ext uri="{FF2B5EF4-FFF2-40B4-BE49-F238E27FC236}">
                <a16:creationId xmlns:a16="http://schemas.microsoft.com/office/drawing/2014/main" id="{0264C542-0032-F2C5-F3A3-7722B9A634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0849" y="2823498"/>
            <a:ext cx="1324419" cy="1309468"/>
          </a:xfrm>
          <a:prstGeom prst="rect">
            <a:avLst/>
          </a:prstGeom>
        </p:spPr>
      </p:pic>
      <p:sp>
        <p:nvSpPr>
          <p:cNvPr id="9" name="Snowflake2" descr="{&quot;Key&quot;:&quot;POWER_USER_SHAPE_ICON&quot;,&quot;Value&quot;:&quot;POWER_USER_SHAPE_ICON_STYLE_1&quot;}">
            <a:extLst>
              <a:ext uri="{FF2B5EF4-FFF2-40B4-BE49-F238E27FC236}">
                <a16:creationId xmlns:a16="http://schemas.microsoft.com/office/drawing/2014/main" id="{69758FF3-A01E-6FF9-D569-2CCB2BCEBCDE}"/>
              </a:ext>
            </a:extLst>
          </p:cNvPr>
          <p:cNvSpPr>
            <a:spLocks noChangeAspect="1"/>
          </p:cNvSpPr>
          <p:nvPr/>
        </p:nvSpPr>
        <p:spPr bwMode="auto">
          <a:xfrm>
            <a:off x="5496990" y="2762220"/>
            <a:ext cx="1213476" cy="1327992"/>
          </a:xfrm>
          <a:custGeom>
            <a:avLst/>
            <a:gdLst>
              <a:gd name="T0" fmla="*/ 1278 w 1378"/>
              <a:gd name="T1" fmla="*/ 769 h 1496"/>
              <a:gd name="T2" fmla="*/ 852 w 1378"/>
              <a:gd name="T3" fmla="*/ 748 h 1496"/>
              <a:gd name="T4" fmla="*/ 1279 w 1378"/>
              <a:gd name="T5" fmla="*/ 727 h 1496"/>
              <a:gd name="T6" fmla="*/ 1220 w 1378"/>
              <a:gd name="T7" fmla="*/ 535 h 1496"/>
              <a:gd name="T8" fmla="*/ 1297 w 1378"/>
              <a:gd name="T9" fmla="*/ 303 h 1496"/>
              <a:gd name="T10" fmla="*/ 1139 w 1378"/>
              <a:gd name="T11" fmla="*/ 248 h 1496"/>
              <a:gd name="T12" fmla="*/ 1002 w 1378"/>
              <a:gd name="T13" fmla="*/ 474 h 1496"/>
              <a:gd name="T14" fmla="*/ 770 w 1378"/>
              <a:gd name="T15" fmla="*/ 340 h 1496"/>
              <a:gd name="T16" fmla="*/ 897 w 1378"/>
              <a:gd name="T17" fmla="*/ 108 h 1496"/>
              <a:gd name="T18" fmla="*/ 770 w 1378"/>
              <a:gd name="T19" fmla="*/ 0 h 1496"/>
              <a:gd name="T20" fmla="*/ 608 w 1378"/>
              <a:gd name="T21" fmla="*/ 181 h 1496"/>
              <a:gd name="T22" fmla="*/ 412 w 1378"/>
              <a:gd name="T23" fmla="*/ 227 h 1496"/>
              <a:gd name="T24" fmla="*/ 608 w 1378"/>
              <a:gd name="T25" fmla="*/ 607 h 1496"/>
              <a:gd name="T26" fmla="*/ 376 w 1378"/>
              <a:gd name="T27" fmla="*/ 248 h 1496"/>
              <a:gd name="T28" fmla="*/ 239 w 1378"/>
              <a:gd name="T29" fmla="*/ 394 h 1496"/>
              <a:gd name="T30" fmla="*/ 0 w 1378"/>
              <a:gd name="T31" fmla="*/ 444 h 1496"/>
              <a:gd name="T32" fmla="*/ 31 w 1378"/>
              <a:gd name="T33" fmla="*/ 608 h 1496"/>
              <a:gd name="T34" fmla="*/ 295 w 1378"/>
              <a:gd name="T35" fmla="*/ 614 h 1496"/>
              <a:gd name="T36" fmla="*/ 295 w 1378"/>
              <a:gd name="T37" fmla="*/ 882 h 1496"/>
              <a:gd name="T38" fmla="*/ 31 w 1378"/>
              <a:gd name="T39" fmla="*/ 888 h 1496"/>
              <a:gd name="T40" fmla="*/ 0 w 1378"/>
              <a:gd name="T41" fmla="*/ 1052 h 1496"/>
              <a:gd name="T42" fmla="*/ 239 w 1378"/>
              <a:gd name="T43" fmla="*/ 1102 h 1496"/>
              <a:gd name="T44" fmla="*/ 376 w 1378"/>
              <a:gd name="T45" fmla="*/ 1248 h 1496"/>
              <a:gd name="T46" fmla="*/ 608 w 1378"/>
              <a:gd name="T47" fmla="*/ 889 h 1496"/>
              <a:gd name="T48" fmla="*/ 412 w 1378"/>
              <a:gd name="T49" fmla="*/ 1269 h 1496"/>
              <a:gd name="T50" fmla="*/ 608 w 1378"/>
              <a:gd name="T51" fmla="*/ 1315 h 1496"/>
              <a:gd name="T52" fmla="*/ 770 w 1378"/>
              <a:gd name="T53" fmla="*/ 1496 h 1496"/>
              <a:gd name="T54" fmla="*/ 897 w 1378"/>
              <a:gd name="T55" fmla="*/ 1388 h 1496"/>
              <a:gd name="T56" fmla="*/ 770 w 1378"/>
              <a:gd name="T57" fmla="*/ 1156 h 1496"/>
              <a:gd name="T58" fmla="*/ 1002 w 1378"/>
              <a:gd name="T59" fmla="*/ 1022 h 1496"/>
              <a:gd name="T60" fmla="*/ 1139 w 1378"/>
              <a:gd name="T61" fmla="*/ 1248 h 1496"/>
              <a:gd name="T62" fmla="*/ 1297 w 1378"/>
              <a:gd name="T63" fmla="*/ 1193 h 1496"/>
              <a:gd name="T64" fmla="*/ 1220 w 1378"/>
              <a:gd name="T65" fmla="*/ 961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8" h="1496">
                <a:moveTo>
                  <a:pt x="1347" y="888"/>
                </a:moveTo>
                <a:lnTo>
                  <a:pt x="1278" y="769"/>
                </a:lnTo>
                <a:lnTo>
                  <a:pt x="1083" y="882"/>
                </a:lnTo>
                <a:lnTo>
                  <a:pt x="852" y="748"/>
                </a:lnTo>
                <a:lnTo>
                  <a:pt x="1083" y="614"/>
                </a:lnTo>
                <a:lnTo>
                  <a:pt x="1279" y="727"/>
                </a:lnTo>
                <a:lnTo>
                  <a:pt x="1347" y="608"/>
                </a:lnTo>
                <a:lnTo>
                  <a:pt x="1220" y="535"/>
                </a:lnTo>
                <a:lnTo>
                  <a:pt x="1378" y="444"/>
                </a:lnTo>
                <a:lnTo>
                  <a:pt x="1297" y="303"/>
                </a:lnTo>
                <a:lnTo>
                  <a:pt x="1139" y="394"/>
                </a:lnTo>
                <a:lnTo>
                  <a:pt x="1139" y="248"/>
                </a:lnTo>
                <a:lnTo>
                  <a:pt x="1002" y="248"/>
                </a:lnTo>
                <a:lnTo>
                  <a:pt x="1002" y="474"/>
                </a:lnTo>
                <a:lnTo>
                  <a:pt x="770" y="607"/>
                </a:lnTo>
                <a:lnTo>
                  <a:pt x="770" y="340"/>
                </a:lnTo>
                <a:lnTo>
                  <a:pt x="966" y="227"/>
                </a:lnTo>
                <a:lnTo>
                  <a:pt x="897" y="108"/>
                </a:lnTo>
                <a:lnTo>
                  <a:pt x="770" y="181"/>
                </a:lnTo>
                <a:lnTo>
                  <a:pt x="770" y="0"/>
                </a:lnTo>
                <a:lnTo>
                  <a:pt x="608" y="0"/>
                </a:lnTo>
                <a:lnTo>
                  <a:pt x="608" y="181"/>
                </a:lnTo>
                <a:lnTo>
                  <a:pt x="481" y="108"/>
                </a:lnTo>
                <a:lnTo>
                  <a:pt x="412" y="227"/>
                </a:lnTo>
                <a:lnTo>
                  <a:pt x="608" y="340"/>
                </a:lnTo>
                <a:lnTo>
                  <a:pt x="608" y="607"/>
                </a:lnTo>
                <a:lnTo>
                  <a:pt x="376" y="474"/>
                </a:lnTo>
                <a:lnTo>
                  <a:pt x="376" y="248"/>
                </a:lnTo>
                <a:lnTo>
                  <a:pt x="239" y="248"/>
                </a:lnTo>
                <a:lnTo>
                  <a:pt x="239" y="394"/>
                </a:lnTo>
                <a:lnTo>
                  <a:pt x="82" y="303"/>
                </a:lnTo>
                <a:lnTo>
                  <a:pt x="0" y="444"/>
                </a:lnTo>
                <a:lnTo>
                  <a:pt x="158" y="535"/>
                </a:lnTo>
                <a:lnTo>
                  <a:pt x="31" y="608"/>
                </a:lnTo>
                <a:lnTo>
                  <a:pt x="100" y="727"/>
                </a:lnTo>
                <a:lnTo>
                  <a:pt x="295" y="614"/>
                </a:lnTo>
                <a:lnTo>
                  <a:pt x="527" y="748"/>
                </a:lnTo>
                <a:lnTo>
                  <a:pt x="295" y="882"/>
                </a:lnTo>
                <a:lnTo>
                  <a:pt x="100" y="769"/>
                </a:lnTo>
                <a:lnTo>
                  <a:pt x="31" y="888"/>
                </a:lnTo>
                <a:lnTo>
                  <a:pt x="158" y="961"/>
                </a:lnTo>
                <a:lnTo>
                  <a:pt x="0" y="1052"/>
                </a:lnTo>
                <a:lnTo>
                  <a:pt x="82" y="1193"/>
                </a:lnTo>
                <a:lnTo>
                  <a:pt x="239" y="1102"/>
                </a:lnTo>
                <a:lnTo>
                  <a:pt x="239" y="1248"/>
                </a:lnTo>
                <a:lnTo>
                  <a:pt x="376" y="1248"/>
                </a:lnTo>
                <a:lnTo>
                  <a:pt x="376" y="1022"/>
                </a:lnTo>
                <a:lnTo>
                  <a:pt x="608" y="889"/>
                </a:lnTo>
                <a:lnTo>
                  <a:pt x="608" y="1156"/>
                </a:lnTo>
                <a:lnTo>
                  <a:pt x="412" y="1269"/>
                </a:lnTo>
                <a:lnTo>
                  <a:pt x="481" y="1388"/>
                </a:lnTo>
                <a:lnTo>
                  <a:pt x="608" y="1315"/>
                </a:lnTo>
                <a:lnTo>
                  <a:pt x="608" y="1496"/>
                </a:lnTo>
                <a:lnTo>
                  <a:pt x="770" y="1496"/>
                </a:lnTo>
                <a:lnTo>
                  <a:pt x="770" y="1315"/>
                </a:lnTo>
                <a:lnTo>
                  <a:pt x="897" y="1388"/>
                </a:lnTo>
                <a:lnTo>
                  <a:pt x="966" y="1269"/>
                </a:lnTo>
                <a:lnTo>
                  <a:pt x="770" y="1156"/>
                </a:lnTo>
                <a:lnTo>
                  <a:pt x="770" y="889"/>
                </a:lnTo>
                <a:lnTo>
                  <a:pt x="1002" y="1022"/>
                </a:lnTo>
                <a:lnTo>
                  <a:pt x="1002" y="1248"/>
                </a:lnTo>
                <a:lnTo>
                  <a:pt x="1139" y="1248"/>
                </a:lnTo>
                <a:lnTo>
                  <a:pt x="1139" y="1102"/>
                </a:lnTo>
                <a:lnTo>
                  <a:pt x="1297" y="1193"/>
                </a:lnTo>
                <a:lnTo>
                  <a:pt x="1378" y="1052"/>
                </a:lnTo>
                <a:lnTo>
                  <a:pt x="1220" y="961"/>
                </a:lnTo>
                <a:lnTo>
                  <a:pt x="1347" y="888"/>
                </a:lnTo>
                <a:close/>
              </a:path>
            </a:pathLst>
          </a:custGeom>
          <a:no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grpSp>
        <p:nvGrpSpPr>
          <p:cNvPr id="10" name="Water_cycle" descr="{&quot;Key&quot;:&quot;POWER_USER_SHAPE_ICON&quot;,&quot;Value&quot;:&quot;POWER_USER_SHAPE_ICON_STYLE_1&quot;}">
            <a:extLst>
              <a:ext uri="{FF2B5EF4-FFF2-40B4-BE49-F238E27FC236}">
                <a16:creationId xmlns:a16="http://schemas.microsoft.com/office/drawing/2014/main" id="{2659AE49-F42B-E302-0C60-8B997CE5CD57}"/>
              </a:ext>
            </a:extLst>
          </p:cNvPr>
          <p:cNvGrpSpPr>
            <a:grpSpLocks noChangeAspect="1"/>
          </p:cNvGrpSpPr>
          <p:nvPr/>
        </p:nvGrpSpPr>
        <p:grpSpPr>
          <a:xfrm>
            <a:off x="2717433" y="2749384"/>
            <a:ext cx="953679" cy="1357745"/>
            <a:chOff x="8707438" y="4340225"/>
            <a:chExt cx="312738" cy="442913"/>
          </a:xfrm>
          <a:solidFill>
            <a:schemeClr val="accent1"/>
          </a:solidFill>
        </p:grpSpPr>
        <p:sp>
          <p:nvSpPr>
            <p:cNvPr id="12" name="Freeform 37">
              <a:extLst>
                <a:ext uri="{FF2B5EF4-FFF2-40B4-BE49-F238E27FC236}">
                  <a16:creationId xmlns:a16="http://schemas.microsoft.com/office/drawing/2014/main" id="{2CEB6043-4B86-C50C-0076-20DB0D6EA8E4}"/>
                </a:ext>
              </a:extLst>
            </p:cNvPr>
            <p:cNvSpPr>
              <a:spLocks/>
            </p:cNvSpPr>
            <p:nvPr/>
          </p:nvSpPr>
          <p:spPr bwMode="auto">
            <a:xfrm>
              <a:off x="8707438" y="4340225"/>
              <a:ext cx="165100" cy="442913"/>
            </a:xfrm>
            <a:custGeom>
              <a:avLst/>
              <a:gdLst>
                <a:gd name="T0" fmla="*/ 1505 w 1620"/>
                <a:gd name="T1" fmla="*/ 4368 h 4368"/>
                <a:gd name="T2" fmla="*/ 914 w 1620"/>
                <a:gd name="T3" fmla="*/ 4226 h 4368"/>
                <a:gd name="T4" fmla="*/ 152 w 1620"/>
                <a:gd name="T5" fmla="*/ 3401 h 4368"/>
                <a:gd name="T6" fmla="*/ 158 w 1620"/>
                <a:gd name="T7" fmla="*/ 2304 h 4368"/>
                <a:gd name="T8" fmla="*/ 711 w 1620"/>
                <a:gd name="T9" fmla="*/ 1373 h 4368"/>
                <a:gd name="T10" fmla="*/ 1472 w 1620"/>
                <a:gd name="T11" fmla="*/ 56 h 4368"/>
                <a:gd name="T12" fmla="*/ 1563 w 1620"/>
                <a:gd name="T13" fmla="*/ 13 h 4368"/>
                <a:gd name="T14" fmla="*/ 1605 w 1620"/>
                <a:gd name="T15" fmla="*/ 104 h 4368"/>
                <a:gd name="T16" fmla="*/ 831 w 1620"/>
                <a:gd name="T17" fmla="*/ 1448 h 4368"/>
                <a:gd name="T18" fmla="*/ 287 w 1620"/>
                <a:gd name="T19" fmla="*/ 2363 h 4368"/>
                <a:gd name="T20" fmla="*/ 980 w 1620"/>
                <a:gd name="T21" fmla="*/ 4100 h 4368"/>
                <a:gd name="T22" fmla="*/ 1544 w 1620"/>
                <a:gd name="T23" fmla="*/ 4226 h 4368"/>
                <a:gd name="T24" fmla="*/ 1618 w 1620"/>
                <a:gd name="T25" fmla="*/ 4294 h 4368"/>
                <a:gd name="T26" fmla="*/ 1550 w 1620"/>
                <a:gd name="T27" fmla="*/ 4367 h 4368"/>
                <a:gd name="T28" fmla="*/ 1505 w 1620"/>
                <a:gd name="T29" fmla="*/ 4368 h 4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0" h="4368">
                  <a:moveTo>
                    <a:pt x="1505" y="4368"/>
                  </a:moveTo>
                  <a:cubicBezTo>
                    <a:pt x="1307" y="4368"/>
                    <a:pt x="1084" y="4315"/>
                    <a:pt x="914" y="4226"/>
                  </a:cubicBezTo>
                  <a:cubicBezTo>
                    <a:pt x="570" y="4045"/>
                    <a:pt x="299" y="3752"/>
                    <a:pt x="152" y="3401"/>
                  </a:cubicBezTo>
                  <a:cubicBezTo>
                    <a:pt x="0" y="3035"/>
                    <a:pt x="1" y="2646"/>
                    <a:pt x="158" y="2304"/>
                  </a:cubicBezTo>
                  <a:cubicBezTo>
                    <a:pt x="233" y="2140"/>
                    <a:pt x="454" y="1784"/>
                    <a:pt x="711" y="1373"/>
                  </a:cubicBezTo>
                  <a:cubicBezTo>
                    <a:pt x="1029" y="861"/>
                    <a:pt x="1391" y="280"/>
                    <a:pt x="1472" y="56"/>
                  </a:cubicBezTo>
                  <a:cubicBezTo>
                    <a:pt x="1486" y="19"/>
                    <a:pt x="1526" y="0"/>
                    <a:pt x="1563" y="13"/>
                  </a:cubicBezTo>
                  <a:cubicBezTo>
                    <a:pt x="1600" y="27"/>
                    <a:pt x="1619" y="67"/>
                    <a:pt x="1605" y="104"/>
                  </a:cubicBezTo>
                  <a:cubicBezTo>
                    <a:pt x="1519" y="343"/>
                    <a:pt x="1169" y="904"/>
                    <a:pt x="831" y="1448"/>
                  </a:cubicBezTo>
                  <a:cubicBezTo>
                    <a:pt x="588" y="1838"/>
                    <a:pt x="358" y="2207"/>
                    <a:pt x="287" y="2363"/>
                  </a:cubicBezTo>
                  <a:cubicBezTo>
                    <a:pt x="3" y="2984"/>
                    <a:pt x="307" y="3747"/>
                    <a:pt x="980" y="4100"/>
                  </a:cubicBezTo>
                  <a:cubicBezTo>
                    <a:pt x="1140" y="4184"/>
                    <a:pt x="1361" y="4234"/>
                    <a:pt x="1544" y="4226"/>
                  </a:cubicBezTo>
                  <a:cubicBezTo>
                    <a:pt x="1583" y="4224"/>
                    <a:pt x="1616" y="4254"/>
                    <a:pt x="1618" y="4294"/>
                  </a:cubicBezTo>
                  <a:cubicBezTo>
                    <a:pt x="1620" y="4333"/>
                    <a:pt x="1589" y="4366"/>
                    <a:pt x="1550" y="4367"/>
                  </a:cubicBezTo>
                  <a:cubicBezTo>
                    <a:pt x="1535" y="4368"/>
                    <a:pt x="1520" y="4368"/>
                    <a:pt x="1505" y="4368"/>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14" name="Freeform 38">
              <a:extLst>
                <a:ext uri="{FF2B5EF4-FFF2-40B4-BE49-F238E27FC236}">
                  <a16:creationId xmlns:a16="http://schemas.microsoft.com/office/drawing/2014/main" id="{9269FCC5-ACE2-CC26-4614-D9CB16C1CEEF}"/>
                </a:ext>
              </a:extLst>
            </p:cNvPr>
            <p:cNvSpPr>
              <a:spLocks/>
            </p:cNvSpPr>
            <p:nvPr/>
          </p:nvSpPr>
          <p:spPr bwMode="auto">
            <a:xfrm>
              <a:off x="8856663" y="4340225"/>
              <a:ext cx="163513" cy="442913"/>
            </a:xfrm>
            <a:custGeom>
              <a:avLst/>
              <a:gdLst>
                <a:gd name="T0" fmla="*/ 100 w 1620"/>
                <a:gd name="T1" fmla="*/ 4366 h 4366"/>
                <a:gd name="T2" fmla="*/ 69 w 1620"/>
                <a:gd name="T3" fmla="*/ 4365 h 4366"/>
                <a:gd name="T4" fmla="*/ 1 w 1620"/>
                <a:gd name="T5" fmla="*/ 4292 h 4366"/>
                <a:gd name="T6" fmla="*/ 75 w 1620"/>
                <a:gd name="T7" fmla="*/ 4224 h 4366"/>
                <a:gd name="T8" fmla="*/ 640 w 1620"/>
                <a:gd name="T9" fmla="*/ 4098 h 4366"/>
                <a:gd name="T10" fmla="*/ 1333 w 1620"/>
                <a:gd name="T11" fmla="*/ 2361 h 4366"/>
                <a:gd name="T12" fmla="*/ 857 w 1620"/>
                <a:gd name="T13" fmla="*/ 1570 h 4366"/>
                <a:gd name="T14" fmla="*/ 28 w 1620"/>
                <a:gd name="T15" fmla="*/ 94 h 4366"/>
                <a:gd name="T16" fmla="*/ 82 w 1620"/>
                <a:gd name="T17" fmla="*/ 9 h 4366"/>
                <a:gd name="T18" fmla="*/ 167 w 1620"/>
                <a:gd name="T19" fmla="*/ 62 h 4366"/>
                <a:gd name="T20" fmla="*/ 977 w 1620"/>
                <a:gd name="T21" fmla="*/ 1494 h 4366"/>
                <a:gd name="T22" fmla="*/ 1462 w 1620"/>
                <a:gd name="T23" fmla="*/ 2302 h 4366"/>
                <a:gd name="T24" fmla="*/ 1467 w 1620"/>
                <a:gd name="T25" fmla="*/ 3399 h 4366"/>
                <a:gd name="T26" fmla="*/ 705 w 1620"/>
                <a:gd name="T27" fmla="*/ 4223 h 4366"/>
                <a:gd name="T28" fmla="*/ 100 w 1620"/>
                <a:gd name="T29" fmla="*/ 4366 h 4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0" h="4366">
                  <a:moveTo>
                    <a:pt x="100" y="4366"/>
                  </a:moveTo>
                  <a:cubicBezTo>
                    <a:pt x="89" y="4366"/>
                    <a:pt x="79" y="4366"/>
                    <a:pt x="69" y="4365"/>
                  </a:cubicBezTo>
                  <a:cubicBezTo>
                    <a:pt x="30" y="4364"/>
                    <a:pt x="0" y="4331"/>
                    <a:pt x="1" y="4292"/>
                  </a:cubicBezTo>
                  <a:cubicBezTo>
                    <a:pt x="3" y="4252"/>
                    <a:pt x="36" y="4222"/>
                    <a:pt x="75" y="4224"/>
                  </a:cubicBezTo>
                  <a:cubicBezTo>
                    <a:pt x="220" y="4230"/>
                    <a:pt x="477" y="4183"/>
                    <a:pt x="640" y="4098"/>
                  </a:cubicBezTo>
                  <a:cubicBezTo>
                    <a:pt x="1312" y="3745"/>
                    <a:pt x="1617" y="2982"/>
                    <a:pt x="1333" y="2361"/>
                  </a:cubicBezTo>
                  <a:cubicBezTo>
                    <a:pt x="1269" y="2222"/>
                    <a:pt x="1069" y="1905"/>
                    <a:pt x="857" y="1570"/>
                  </a:cubicBezTo>
                  <a:cubicBezTo>
                    <a:pt x="497" y="1001"/>
                    <a:pt x="89" y="355"/>
                    <a:pt x="28" y="94"/>
                  </a:cubicBezTo>
                  <a:cubicBezTo>
                    <a:pt x="20" y="56"/>
                    <a:pt x="44" y="18"/>
                    <a:pt x="82" y="9"/>
                  </a:cubicBezTo>
                  <a:cubicBezTo>
                    <a:pt x="120" y="0"/>
                    <a:pt x="158" y="24"/>
                    <a:pt x="167" y="62"/>
                  </a:cubicBezTo>
                  <a:cubicBezTo>
                    <a:pt x="221" y="300"/>
                    <a:pt x="640" y="962"/>
                    <a:pt x="977" y="1494"/>
                  </a:cubicBezTo>
                  <a:cubicBezTo>
                    <a:pt x="1200" y="1848"/>
                    <a:pt x="1394" y="2154"/>
                    <a:pt x="1462" y="2302"/>
                  </a:cubicBezTo>
                  <a:cubicBezTo>
                    <a:pt x="1618" y="2644"/>
                    <a:pt x="1620" y="3033"/>
                    <a:pt x="1467" y="3399"/>
                  </a:cubicBezTo>
                  <a:cubicBezTo>
                    <a:pt x="1320" y="3750"/>
                    <a:pt x="1050" y="4043"/>
                    <a:pt x="705" y="4223"/>
                  </a:cubicBezTo>
                  <a:cubicBezTo>
                    <a:pt x="531" y="4315"/>
                    <a:pt x="269" y="4366"/>
                    <a:pt x="100" y="436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18" name="Freeform 39">
              <a:extLst>
                <a:ext uri="{FF2B5EF4-FFF2-40B4-BE49-F238E27FC236}">
                  <a16:creationId xmlns:a16="http://schemas.microsoft.com/office/drawing/2014/main" id="{0DE316F2-C4E7-29A9-BBBA-00DB9A812830}"/>
                </a:ext>
              </a:extLst>
            </p:cNvPr>
            <p:cNvSpPr>
              <a:spLocks/>
            </p:cNvSpPr>
            <p:nvPr/>
          </p:nvSpPr>
          <p:spPr bwMode="auto">
            <a:xfrm>
              <a:off x="8748713" y="4510088"/>
              <a:ext cx="115888" cy="119063"/>
            </a:xfrm>
            <a:custGeom>
              <a:avLst/>
              <a:gdLst>
                <a:gd name="T0" fmla="*/ 142 w 1152"/>
                <a:gd name="T1" fmla="*/ 1170 h 1170"/>
                <a:gd name="T2" fmla="*/ 0 w 1152"/>
                <a:gd name="T3" fmla="*/ 1162 h 1170"/>
                <a:gd name="T4" fmla="*/ 5 w 1152"/>
                <a:gd name="T5" fmla="*/ 1091 h 1170"/>
                <a:gd name="T6" fmla="*/ 1070 w 1152"/>
                <a:gd name="T7" fmla="*/ 6 h 1170"/>
                <a:gd name="T8" fmla="*/ 1141 w 1152"/>
                <a:gd name="T9" fmla="*/ 0 h 1170"/>
                <a:gd name="T10" fmla="*/ 1152 w 1152"/>
                <a:gd name="T11" fmla="*/ 141 h 1170"/>
                <a:gd name="T12" fmla="*/ 1081 w 1152"/>
                <a:gd name="T13" fmla="*/ 147 h 1170"/>
                <a:gd name="T14" fmla="*/ 146 w 1152"/>
                <a:gd name="T15" fmla="*/ 1100 h 1170"/>
                <a:gd name="T16" fmla="*/ 142 w 1152"/>
                <a:gd name="T17" fmla="*/ 1170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2" h="1170">
                  <a:moveTo>
                    <a:pt x="142" y="1170"/>
                  </a:moveTo>
                  <a:lnTo>
                    <a:pt x="0" y="1162"/>
                  </a:lnTo>
                  <a:lnTo>
                    <a:pt x="5" y="1091"/>
                  </a:lnTo>
                  <a:cubicBezTo>
                    <a:pt x="40" y="518"/>
                    <a:pt x="498" y="51"/>
                    <a:pt x="1070" y="6"/>
                  </a:cubicBezTo>
                  <a:lnTo>
                    <a:pt x="1141" y="0"/>
                  </a:lnTo>
                  <a:lnTo>
                    <a:pt x="1152" y="141"/>
                  </a:lnTo>
                  <a:lnTo>
                    <a:pt x="1081" y="147"/>
                  </a:lnTo>
                  <a:cubicBezTo>
                    <a:pt x="579" y="187"/>
                    <a:pt x="177" y="597"/>
                    <a:pt x="146" y="1100"/>
                  </a:cubicBezTo>
                  <a:lnTo>
                    <a:pt x="142" y="11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3" name="Freeform 40">
              <a:extLst>
                <a:ext uri="{FF2B5EF4-FFF2-40B4-BE49-F238E27FC236}">
                  <a16:creationId xmlns:a16="http://schemas.microsoft.com/office/drawing/2014/main" id="{35192EE5-9DB1-82DB-10DB-AE6A31E21B01}"/>
                </a:ext>
              </a:extLst>
            </p:cNvPr>
            <p:cNvSpPr>
              <a:spLocks/>
            </p:cNvSpPr>
            <p:nvPr/>
          </p:nvSpPr>
          <p:spPr bwMode="auto">
            <a:xfrm>
              <a:off x="8748713" y="4616450"/>
              <a:ext cx="25400" cy="63500"/>
            </a:xfrm>
            <a:custGeom>
              <a:avLst/>
              <a:gdLst>
                <a:gd name="T0" fmla="*/ 166 w 247"/>
                <a:gd name="T1" fmla="*/ 634 h 634"/>
                <a:gd name="T2" fmla="*/ 101 w 247"/>
                <a:gd name="T3" fmla="*/ 590 h 634"/>
                <a:gd name="T4" fmla="*/ 0 w 247"/>
                <a:gd name="T5" fmla="*/ 71 h 634"/>
                <a:gd name="T6" fmla="*/ 71 w 247"/>
                <a:gd name="T7" fmla="*/ 0 h 634"/>
                <a:gd name="T8" fmla="*/ 142 w 247"/>
                <a:gd name="T9" fmla="*/ 71 h 634"/>
                <a:gd name="T10" fmla="*/ 232 w 247"/>
                <a:gd name="T11" fmla="*/ 536 h 634"/>
                <a:gd name="T12" fmla="*/ 193 w 247"/>
                <a:gd name="T13" fmla="*/ 628 h 634"/>
                <a:gd name="T14" fmla="*/ 166 w 247"/>
                <a:gd name="T15" fmla="*/ 634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634">
                  <a:moveTo>
                    <a:pt x="166" y="634"/>
                  </a:moveTo>
                  <a:cubicBezTo>
                    <a:pt x="138" y="634"/>
                    <a:pt x="112" y="617"/>
                    <a:pt x="101" y="590"/>
                  </a:cubicBezTo>
                  <a:cubicBezTo>
                    <a:pt x="30" y="416"/>
                    <a:pt x="0" y="261"/>
                    <a:pt x="0" y="71"/>
                  </a:cubicBezTo>
                  <a:cubicBezTo>
                    <a:pt x="0" y="32"/>
                    <a:pt x="32" y="0"/>
                    <a:pt x="71" y="0"/>
                  </a:cubicBezTo>
                  <a:cubicBezTo>
                    <a:pt x="110" y="0"/>
                    <a:pt x="142" y="32"/>
                    <a:pt x="142" y="71"/>
                  </a:cubicBezTo>
                  <a:cubicBezTo>
                    <a:pt x="142" y="242"/>
                    <a:pt x="168" y="381"/>
                    <a:pt x="232" y="536"/>
                  </a:cubicBezTo>
                  <a:cubicBezTo>
                    <a:pt x="247" y="572"/>
                    <a:pt x="229" y="614"/>
                    <a:pt x="193" y="628"/>
                  </a:cubicBezTo>
                  <a:cubicBezTo>
                    <a:pt x="184" y="632"/>
                    <a:pt x="175" y="634"/>
                    <a:pt x="166" y="634"/>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4" name="Freeform 41">
              <a:extLst>
                <a:ext uri="{FF2B5EF4-FFF2-40B4-BE49-F238E27FC236}">
                  <a16:creationId xmlns:a16="http://schemas.microsoft.com/office/drawing/2014/main" id="{5B5F0785-DA21-A944-C1CD-D7E05FE3C451}"/>
                </a:ext>
              </a:extLst>
            </p:cNvPr>
            <p:cNvSpPr>
              <a:spLocks/>
            </p:cNvSpPr>
            <p:nvPr/>
          </p:nvSpPr>
          <p:spPr bwMode="auto">
            <a:xfrm>
              <a:off x="8767763" y="4684713"/>
              <a:ext cx="15875" cy="15875"/>
            </a:xfrm>
            <a:custGeom>
              <a:avLst/>
              <a:gdLst>
                <a:gd name="T0" fmla="*/ 82 w 163"/>
                <a:gd name="T1" fmla="*/ 151 h 151"/>
                <a:gd name="T2" fmla="*/ 19 w 163"/>
                <a:gd name="T3" fmla="*/ 113 h 151"/>
                <a:gd name="T4" fmla="*/ 33 w 163"/>
                <a:gd name="T5" fmla="*/ 20 h 151"/>
                <a:gd name="T6" fmla="*/ 40 w 163"/>
                <a:gd name="T7" fmla="*/ 15 h 151"/>
                <a:gd name="T8" fmla="*/ 49 w 163"/>
                <a:gd name="T9" fmla="*/ 10 h 151"/>
                <a:gd name="T10" fmla="*/ 61 w 163"/>
                <a:gd name="T11" fmla="*/ 6 h 151"/>
                <a:gd name="T12" fmla="*/ 141 w 163"/>
                <a:gd name="T13" fmla="*/ 37 h 151"/>
                <a:gd name="T14" fmla="*/ 131 w 163"/>
                <a:gd name="T15" fmla="*/ 133 h 151"/>
                <a:gd name="T16" fmla="*/ 121 w 163"/>
                <a:gd name="T17" fmla="*/ 141 h 151"/>
                <a:gd name="T18" fmla="*/ 82 w 163"/>
                <a:gd name="T19"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51">
                  <a:moveTo>
                    <a:pt x="82" y="151"/>
                  </a:moveTo>
                  <a:cubicBezTo>
                    <a:pt x="63" y="151"/>
                    <a:pt x="39" y="143"/>
                    <a:pt x="19" y="113"/>
                  </a:cubicBezTo>
                  <a:cubicBezTo>
                    <a:pt x="0" y="83"/>
                    <a:pt x="6" y="43"/>
                    <a:pt x="33" y="20"/>
                  </a:cubicBezTo>
                  <a:cubicBezTo>
                    <a:pt x="35" y="18"/>
                    <a:pt x="38" y="17"/>
                    <a:pt x="40" y="15"/>
                  </a:cubicBezTo>
                  <a:cubicBezTo>
                    <a:pt x="41" y="15"/>
                    <a:pt x="44" y="12"/>
                    <a:pt x="49" y="10"/>
                  </a:cubicBezTo>
                  <a:cubicBezTo>
                    <a:pt x="53" y="8"/>
                    <a:pt x="57" y="7"/>
                    <a:pt x="61" y="6"/>
                  </a:cubicBezTo>
                  <a:cubicBezTo>
                    <a:pt x="82" y="0"/>
                    <a:pt x="113" y="0"/>
                    <a:pt x="141" y="37"/>
                  </a:cubicBezTo>
                  <a:cubicBezTo>
                    <a:pt x="163" y="67"/>
                    <a:pt x="158" y="109"/>
                    <a:pt x="131" y="133"/>
                  </a:cubicBezTo>
                  <a:cubicBezTo>
                    <a:pt x="127" y="136"/>
                    <a:pt x="124" y="138"/>
                    <a:pt x="121" y="141"/>
                  </a:cubicBezTo>
                  <a:cubicBezTo>
                    <a:pt x="119" y="141"/>
                    <a:pt x="103" y="151"/>
                    <a:pt x="82" y="15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5" name="Freeform 42">
              <a:extLst>
                <a:ext uri="{FF2B5EF4-FFF2-40B4-BE49-F238E27FC236}">
                  <a16:creationId xmlns:a16="http://schemas.microsoft.com/office/drawing/2014/main" id="{7DCF0395-19EF-8303-5CAF-51F9C89D634D}"/>
                </a:ext>
              </a:extLst>
            </p:cNvPr>
            <p:cNvSpPr>
              <a:spLocks/>
            </p:cNvSpPr>
            <p:nvPr/>
          </p:nvSpPr>
          <p:spPr bwMode="auto">
            <a:xfrm>
              <a:off x="8782050" y="4700588"/>
              <a:ext cx="53975" cy="39688"/>
            </a:xfrm>
            <a:custGeom>
              <a:avLst/>
              <a:gdLst>
                <a:gd name="T0" fmla="*/ 452 w 532"/>
                <a:gd name="T1" fmla="*/ 380 h 380"/>
                <a:gd name="T2" fmla="*/ 428 w 532"/>
                <a:gd name="T3" fmla="*/ 375 h 380"/>
                <a:gd name="T4" fmla="*/ 30 w 532"/>
                <a:gd name="T5" fmla="*/ 130 h 380"/>
                <a:gd name="T6" fmla="*/ 27 w 532"/>
                <a:gd name="T7" fmla="*/ 30 h 380"/>
                <a:gd name="T8" fmla="*/ 127 w 532"/>
                <a:gd name="T9" fmla="*/ 27 h 380"/>
                <a:gd name="T10" fmla="*/ 476 w 532"/>
                <a:gd name="T11" fmla="*/ 242 h 380"/>
                <a:gd name="T12" fmla="*/ 518 w 532"/>
                <a:gd name="T13" fmla="*/ 333 h 380"/>
                <a:gd name="T14" fmla="*/ 452 w 532"/>
                <a:gd name="T15" fmla="*/ 380 h 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2" h="380">
                  <a:moveTo>
                    <a:pt x="452" y="380"/>
                  </a:moveTo>
                  <a:cubicBezTo>
                    <a:pt x="444" y="380"/>
                    <a:pt x="436" y="378"/>
                    <a:pt x="428" y="375"/>
                  </a:cubicBezTo>
                  <a:cubicBezTo>
                    <a:pt x="279" y="321"/>
                    <a:pt x="146" y="239"/>
                    <a:pt x="30" y="130"/>
                  </a:cubicBezTo>
                  <a:cubicBezTo>
                    <a:pt x="1" y="104"/>
                    <a:pt x="0" y="59"/>
                    <a:pt x="27" y="30"/>
                  </a:cubicBezTo>
                  <a:cubicBezTo>
                    <a:pt x="54" y="2"/>
                    <a:pt x="98" y="0"/>
                    <a:pt x="127" y="27"/>
                  </a:cubicBezTo>
                  <a:cubicBezTo>
                    <a:pt x="228" y="123"/>
                    <a:pt x="346" y="195"/>
                    <a:pt x="476" y="242"/>
                  </a:cubicBezTo>
                  <a:cubicBezTo>
                    <a:pt x="513" y="256"/>
                    <a:pt x="532" y="296"/>
                    <a:pt x="518" y="333"/>
                  </a:cubicBezTo>
                  <a:cubicBezTo>
                    <a:pt x="508" y="362"/>
                    <a:pt x="481" y="380"/>
                    <a:pt x="452" y="38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6" name="Freeform 43">
              <a:extLst>
                <a:ext uri="{FF2B5EF4-FFF2-40B4-BE49-F238E27FC236}">
                  <a16:creationId xmlns:a16="http://schemas.microsoft.com/office/drawing/2014/main" id="{E32B998C-C4A2-6D4A-F334-A5E814DECF11}"/>
                </a:ext>
              </a:extLst>
            </p:cNvPr>
            <p:cNvSpPr>
              <a:spLocks/>
            </p:cNvSpPr>
            <p:nvPr/>
          </p:nvSpPr>
          <p:spPr bwMode="auto">
            <a:xfrm>
              <a:off x="8826500" y="4605338"/>
              <a:ext cx="157163" cy="141288"/>
            </a:xfrm>
            <a:custGeom>
              <a:avLst/>
              <a:gdLst>
                <a:gd name="T0" fmla="*/ 389 w 1549"/>
                <a:gd name="T1" fmla="*/ 1384 h 1384"/>
                <a:gd name="T2" fmla="*/ 68 w 1549"/>
                <a:gd name="T3" fmla="*/ 1339 h 1384"/>
                <a:gd name="T4" fmla="*/ 0 w 1549"/>
                <a:gd name="T5" fmla="*/ 1320 h 1384"/>
                <a:gd name="T6" fmla="*/ 39 w 1549"/>
                <a:gd name="T7" fmla="*/ 1183 h 1384"/>
                <a:gd name="T8" fmla="*/ 107 w 1549"/>
                <a:gd name="T9" fmla="*/ 1203 h 1384"/>
                <a:gd name="T10" fmla="*/ 389 w 1549"/>
                <a:gd name="T11" fmla="*/ 1242 h 1384"/>
                <a:gd name="T12" fmla="*/ 1408 w 1549"/>
                <a:gd name="T13" fmla="*/ 223 h 1384"/>
                <a:gd name="T14" fmla="*/ 1399 w 1549"/>
                <a:gd name="T15" fmla="*/ 89 h 1384"/>
                <a:gd name="T16" fmla="*/ 1389 w 1549"/>
                <a:gd name="T17" fmla="*/ 18 h 1384"/>
                <a:gd name="T18" fmla="*/ 1530 w 1549"/>
                <a:gd name="T19" fmla="*/ 0 h 1384"/>
                <a:gd name="T20" fmla="*/ 1539 w 1549"/>
                <a:gd name="T21" fmla="*/ 70 h 1384"/>
                <a:gd name="T22" fmla="*/ 1549 w 1549"/>
                <a:gd name="T23" fmla="*/ 223 h 1384"/>
                <a:gd name="T24" fmla="*/ 389 w 1549"/>
                <a:gd name="T25" fmla="*/ 1384 h 1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9" h="1384">
                  <a:moveTo>
                    <a:pt x="389" y="1384"/>
                  </a:moveTo>
                  <a:cubicBezTo>
                    <a:pt x="279" y="1384"/>
                    <a:pt x="172" y="1369"/>
                    <a:pt x="68" y="1339"/>
                  </a:cubicBezTo>
                  <a:lnTo>
                    <a:pt x="0" y="1320"/>
                  </a:lnTo>
                  <a:lnTo>
                    <a:pt x="39" y="1183"/>
                  </a:lnTo>
                  <a:lnTo>
                    <a:pt x="107" y="1203"/>
                  </a:lnTo>
                  <a:cubicBezTo>
                    <a:pt x="198" y="1229"/>
                    <a:pt x="293" y="1242"/>
                    <a:pt x="389" y="1242"/>
                  </a:cubicBezTo>
                  <a:cubicBezTo>
                    <a:pt x="950" y="1242"/>
                    <a:pt x="1408" y="785"/>
                    <a:pt x="1408" y="223"/>
                  </a:cubicBezTo>
                  <a:cubicBezTo>
                    <a:pt x="1408" y="178"/>
                    <a:pt x="1404" y="133"/>
                    <a:pt x="1399" y="89"/>
                  </a:cubicBezTo>
                  <a:lnTo>
                    <a:pt x="1389" y="18"/>
                  </a:lnTo>
                  <a:lnTo>
                    <a:pt x="1530" y="0"/>
                  </a:lnTo>
                  <a:lnTo>
                    <a:pt x="1539" y="70"/>
                  </a:lnTo>
                  <a:cubicBezTo>
                    <a:pt x="1546" y="121"/>
                    <a:pt x="1549" y="172"/>
                    <a:pt x="1549" y="223"/>
                  </a:cubicBezTo>
                  <a:cubicBezTo>
                    <a:pt x="1549" y="863"/>
                    <a:pt x="1029" y="1384"/>
                    <a:pt x="389" y="138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7" name="Freeform 44">
              <a:extLst>
                <a:ext uri="{FF2B5EF4-FFF2-40B4-BE49-F238E27FC236}">
                  <a16:creationId xmlns:a16="http://schemas.microsoft.com/office/drawing/2014/main" id="{E307AD87-5483-B459-0CF5-747AF2F43274}"/>
                </a:ext>
              </a:extLst>
            </p:cNvPr>
            <p:cNvSpPr>
              <a:spLocks/>
            </p:cNvSpPr>
            <p:nvPr/>
          </p:nvSpPr>
          <p:spPr bwMode="auto">
            <a:xfrm>
              <a:off x="8956675" y="4575175"/>
              <a:ext cx="23813" cy="30163"/>
            </a:xfrm>
            <a:custGeom>
              <a:avLst/>
              <a:gdLst>
                <a:gd name="T0" fmla="*/ 90 w 225"/>
                <a:gd name="T1" fmla="*/ 296 h 296"/>
                <a:gd name="T2" fmla="*/ 68 w 225"/>
                <a:gd name="T3" fmla="*/ 228 h 296"/>
                <a:gd name="T4" fmla="*/ 29 w 225"/>
                <a:gd name="T5" fmla="*/ 122 h 296"/>
                <a:gd name="T6" fmla="*/ 0 w 225"/>
                <a:gd name="T7" fmla="*/ 57 h 296"/>
                <a:gd name="T8" fmla="*/ 130 w 225"/>
                <a:gd name="T9" fmla="*/ 0 h 296"/>
                <a:gd name="T10" fmla="*/ 158 w 225"/>
                <a:gd name="T11" fmla="*/ 65 h 296"/>
                <a:gd name="T12" fmla="*/ 204 w 225"/>
                <a:gd name="T13" fmla="*/ 186 h 296"/>
                <a:gd name="T14" fmla="*/ 225 w 225"/>
                <a:gd name="T15" fmla="*/ 254 h 296"/>
                <a:gd name="T16" fmla="*/ 90 w 225"/>
                <a:gd name="T17" fmla="*/ 2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96">
                  <a:moveTo>
                    <a:pt x="90" y="296"/>
                  </a:moveTo>
                  <a:lnTo>
                    <a:pt x="68" y="228"/>
                  </a:lnTo>
                  <a:cubicBezTo>
                    <a:pt x="57" y="192"/>
                    <a:pt x="43" y="156"/>
                    <a:pt x="29" y="122"/>
                  </a:cubicBezTo>
                  <a:lnTo>
                    <a:pt x="0" y="57"/>
                  </a:lnTo>
                  <a:lnTo>
                    <a:pt x="130" y="0"/>
                  </a:lnTo>
                  <a:lnTo>
                    <a:pt x="158" y="65"/>
                  </a:lnTo>
                  <a:cubicBezTo>
                    <a:pt x="175" y="104"/>
                    <a:pt x="191" y="145"/>
                    <a:pt x="204" y="186"/>
                  </a:cubicBezTo>
                  <a:lnTo>
                    <a:pt x="225" y="254"/>
                  </a:lnTo>
                  <a:lnTo>
                    <a:pt x="90" y="29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8" name="Freeform 45">
              <a:extLst>
                <a:ext uri="{FF2B5EF4-FFF2-40B4-BE49-F238E27FC236}">
                  <a16:creationId xmlns:a16="http://schemas.microsoft.com/office/drawing/2014/main" id="{98F903AA-266A-FF17-E7EF-3F6DB218FB1B}"/>
                </a:ext>
              </a:extLst>
            </p:cNvPr>
            <p:cNvSpPr>
              <a:spLocks/>
            </p:cNvSpPr>
            <p:nvPr/>
          </p:nvSpPr>
          <p:spPr bwMode="auto">
            <a:xfrm>
              <a:off x="8940800" y="4548188"/>
              <a:ext cx="26988" cy="28575"/>
            </a:xfrm>
            <a:custGeom>
              <a:avLst/>
              <a:gdLst>
                <a:gd name="T0" fmla="*/ 154 w 272"/>
                <a:gd name="T1" fmla="*/ 297 h 297"/>
                <a:gd name="T2" fmla="*/ 115 w 272"/>
                <a:gd name="T3" fmla="*/ 238 h 297"/>
                <a:gd name="T4" fmla="*/ 46 w 272"/>
                <a:gd name="T5" fmla="*/ 146 h 297"/>
                <a:gd name="T6" fmla="*/ 0 w 272"/>
                <a:gd name="T7" fmla="*/ 91 h 297"/>
                <a:gd name="T8" fmla="*/ 109 w 272"/>
                <a:gd name="T9" fmla="*/ 0 h 297"/>
                <a:gd name="T10" fmla="*/ 155 w 272"/>
                <a:gd name="T11" fmla="*/ 55 h 297"/>
                <a:gd name="T12" fmla="*/ 233 w 272"/>
                <a:gd name="T13" fmla="*/ 160 h 297"/>
                <a:gd name="T14" fmla="*/ 272 w 272"/>
                <a:gd name="T15" fmla="*/ 219 h 297"/>
                <a:gd name="T16" fmla="*/ 154 w 272"/>
                <a:gd name="T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97">
                  <a:moveTo>
                    <a:pt x="154" y="297"/>
                  </a:moveTo>
                  <a:lnTo>
                    <a:pt x="115" y="238"/>
                  </a:lnTo>
                  <a:cubicBezTo>
                    <a:pt x="94" y="206"/>
                    <a:pt x="71" y="175"/>
                    <a:pt x="46" y="146"/>
                  </a:cubicBezTo>
                  <a:lnTo>
                    <a:pt x="0" y="91"/>
                  </a:lnTo>
                  <a:lnTo>
                    <a:pt x="109" y="0"/>
                  </a:lnTo>
                  <a:lnTo>
                    <a:pt x="155" y="55"/>
                  </a:lnTo>
                  <a:cubicBezTo>
                    <a:pt x="182" y="88"/>
                    <a:pt x="209" y="123"/>
                    <a:pt x="233" y="160"/>
                  </a:cubicBezTo>
                  <a:lnTo>
                    <a:pt x="272" y="219"/>
                  </a:lnTo>
                  <a:lnTo>
                    <a:pt x="154" y="29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29" name="Freeform 46">
              <a:extLst>
                <a:ext uri="{FF2B5EF4-FFF2-40B4-BE49-F238E27FC236}">
                  <a16:creationId xmlns:a16="http://schemas.microsoft.com/office/drawing/2014/main" id="{C75F897B-1C34-B99D-A60F-95F3FFB64954}"/>
                </a:ext>
              </a:extLst>
            </p:cNvPr>
            <p:cNvSpPr>
              <a:spLocks/>
            </p:cNvSpPr>
            <p:nvPr/>
          </p:nvSpPr>
          <p:spPr bwMode="auto">
            <a:xfrm>
              <a:off x="8921750" y="4529138"/>
              <a:ext cx="25400" cy="23813"/>
            </a:xfrm>
            <a:custGeom>
              <a:avLst/>
              <a:gdLst>
                <a:gd name="T0" fmla="*/ 157 w 251"/>
                <a:gd name="T1" fmla="*/ 239 h 239"/>
                <a:gd name="T2" fmla="*/ 104 w 251"/>
                <a:gd name="T3" fmla="*/ 192 h 239"/>
                <a:gd name="T4" fmla="*/ 76 w 251"/>
                <a:gd name="T5" fmla="*/ 169 h 239"/>
                <a:gd name="T6" fmla="*/ 57 w 251"/>
                <a:gd name="T7" fmla="*/ 156 h 239"/>
                <a:gd name="T8" fmla="*/ 0 w 251"/>
                <a:gd name="T9" fmla="*/ 114 h 239"/>
                <a:gd name="T10" fmla="*/ 84 w 251"/>
                <a:gd name="T11" fmla="*/ 0 h 239"/>
                <a:gd name="T12" fmla="*/ 140 w 251"/>
                <a:gd name="T13" fmla="*/ 41 h 239"/>
                <a:gd name="T14" fmla="*/ 157 w 251"/>
                <a:gd name="T15" fmla="*/ 53 h 239"/>
                <a:gd name="T16" fmla="*/ 198 w 251"/>
                <a:gd name="T17" fmla="*/ 86 h 239"/>
                <a:gd name="T18" fmla="*/ 251 w 251"/>
                <a:gd name="T19" fmla="*/ 132 h 239"/>
                <a:gd name="T20" fmla="*/ 157 w 251"/>
                <a:gd name="T21"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39">
                  <a:moveTo>
                    <a:pt x="157" y="239"/>
                  </a:moveTo>
                  <a:lnTo>
                    <a:pt x="104" y="192"/>
                  </a:lnTo>
                  <a:cubicBezTo>
                    <a:pt x="89" y="179"/>
                    <a:pt x="86" y="177"/>
                    <a:pt x="76" y="169"/>
                  </a:cubicBezTo>
                  <a:cubicBezTo>
                    <a:pt x="71" y="166"/>
                    <a:pt x="65" y="162"/>
                    <a:pt x="57" y="156"/>
                  </a:cubicBezTo>
                  <a:lnTo>
                    <a:pt x="0" y="114"/>
                  </a:lnTo>
                  <a:lnTo>
                    <a:pt x="84" y="0"/>
                  </a:lnTo>
                  <a:lnTo>
                    <a:pt x="140" y="41"/>
                  </a:lnTo>
                  <a:cubicBezTo>
                    <a:pt x="148" y="47"/>
                    <a:pt x="153" y="51"/>
                    <a:pt x="157" y="53"/>
                  </a:cubicBezTo>
                  <a:cubicBezTo>
                    <a:pt x="170" y="63"/>
                    <a:pt x="178" y="68"/>
                    <a:pt x="198" y="86"/>
                  </a:cubicBezTo>
                  <a:lnTo>
                    <a:pt x="251" y="132"/>
                  </a:lnTo>
                  <a:lnTo>
                    <a:pt x="157" y="23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0" name="Freeform 47">
              <a:extLst>
                <a:ext uri="{FF2B5EF4-FFF2-40B4-BE49-F238E27FC236}">
                  <a16:creationId xmlns:a16="http://schemas.microsoft.com/office/drawing/2014/main" id="{C7337BF5-E5CE-008A-4873-956A59CA2087}"/>
                </a:ext>
              </a:extLst>
            </p:cNvPr>
            <p:cNvSpPr>
              <a:spLocks/>
            </p:cNvSpPr>
            <p:nvPr/>
          </p:nvSpPr>
          <p:spPr bwMode="auto">
            <a:xfrm>
              <a:off x="8856665" y="4487863"/>
              <a:ext cx="63500" cy="96838"/>
            </a:xfrm>
            <a:custGeom>
              <a:avLst/>
              <a:gdLst>
                <a:gd name="T0" fmla="*/ 2 w 40"/>
                <a:gd name="T1" fmla="*/ 61 h 61"/>
                <a:gd name="T2" fmla="*/ 1 w 40"/>
                <a:gd name="T3" fmla="*/ 38 h 61"/>
                <a:gd name="T4" fmla="*/ 10 w 40"/>
                <a:gd name="T5" fmla="*/ 38 h 61"/>
                <a:gd name="T6" fmla="*/ 10 w 40"/>
                <a:gd name="T7" fmla="*/ 42 h 61"/>
                <a:gd name="T8" fmla="*/ 26 w 40"/>
                <a:gd name="T9" fmla="*/ 29 h 61"/>
                <a:gd name="T10" fmla="*/ 10 w 40"/>
                <a:gd name="T11" fmla="*/ 17 h 61"/>
                <a:gd name="T12" fmla="*/ 9 w 40"/>
                <a:gd name="T13" fmla="*/ 24 h 61"/>
                <a:gd name="T14" fmla="*/ 0 w 40"/>
                <a:gd name="T15" fmla="*/ 23 h 61"/>
                <a:gd name="T16" fmla="*/ 1 w 40"/>
                <a:gd name="T17" fmla="*/ 0 h 61"/>
                <a:gd name="T18" fmla="*/ 40 w 40"/>
                <a:gd name="T19" fmla="*/ 28 h 61"/>
                <a:gd name="T20" fmla="*/ 2 w 4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61">
                  <a:moveTo>
                    <a:pt x="2" y="61"/>
                  </a:moveTo>
                  <a:lnTo>
                    <a:pt x="1" y="38"/>
                  </a:lnTo>
                  <a:lnTo>
                    <a:pt x="10" y="38"/>
                  </a:lnTo>
                  <a:lnTo>
                    <a:pt x="10" y="42"/>
                  </a:lnTo>
                  <a:lnTo>
                    <a:pt x="26" y="29"/>
                  </a:lnTo>
                  <a:lnTo>
                    <a:pt x="10" y="17"/>
                  </a:lnTo>
                  <a:lnTo>
                    <a:pt x="9" y="24"/>
                  </a:lnTo>
                  <a:lnTo>
                    <a:pt x="0" y="23"/>
                  </a:lnTo>
                  <a:lnTo>
                    <a:pt x="1" y="0"/>
                  </a:lnTo>
                  <a:lnTo>
                    <a:pt x="40" y="28"/>
                  </a:lnTo>
                  <a:lnTo>
                    <a:pt x="2" y="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1" name="Freeform 48">
              <a:extLst>
                <a:ext uri="{FF2B5EF4-FFF2-40B4-BE49-F238E27FC236}">
                  <a16:creationId xmlns:a16="http://schemas.microsoft.com/office/drawing/2014/main" id="{C4B2E9A1-2381-5468-8A07-A00CB4D0BE94}"/>
                </a:ext>
              </a:extLst>
            </p:cNvPr>
            <p:cNvSpPr>
              <a:spLocks/>
            </p:cNvSpPr>
            <p:nvPr/>
          </p:nvSpPr>
          <p:spPr bwMode="auto">
            <a:xfrm>
              <a:off x="8926513" y="4633913"/>
              <a:ext cx="17463" cy="19050"/>
            </a:xfrm>
            <a:custGeom>
              <a:avLst/>
              <a:gdLst>
                <a:gd name="T0" fmla="*/ 138 w 173"/>
                <a:gd name="T1" fmla="*/ 191 h 191"/>
                <a:gd name="T2" fmla="*/ 0 w 173"/>
                <a:gd name="T3" fmla="*/ 159 h 191"/>
                <a:gd name="T4" fmla="*/ 16 w 173"/>
                <a:gd name="T5" fmla="*/ 90 h 191"/>
                <a:gd name="T6" fmla="*/ 20 w 173"/>
                <a:gd name="T7" fmla="*/ 69 h 191"/>
                <a:gd name="T8" fmla="*/ 33 w 173"/>
                <a:gd name="T9" fmla="*/ 0 h 191"/>
                <a:gd name="T10" fmla="*/ 173 w 173"/>
                <a:gd name="T11" fmla="*/ 27 h 191"/>
                <a:gd name="T12" fmla="*/ 159 w 173"/>
                <a:gd name="T13" fmla="*/ 96 h 191"/>
                <a:gd name="T14" fmla="*/ 154 w 173"/>
                <a:gd name="T15" fmla="*/ 122 h 191"/>
                <a:gd name="T16" fmla="*/ 138 w 173"/>
                <a:gd name="T17"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91">
                  <a:moveTo>
                    <a:pt x="138" y="191"/>
                  </a:moveTo>
                  <a:lnTo>
                    <a:pt x="0" y="159"/>
                  </a:lnTo>
                  <a:lnTo>
                    <a:pt x="16" y="90"/>
                  </a:lnTo>
                  <a:cubicBezTo>
                    <a:pt x="17" y="83"/>
                    <a:pt x="19" y="76"/>
                    <a:pt x="20" y="69"/>
                  </a:cubicBezTo>
                  <a:lnTo>
                    <a:pt x="33" y="0"/>
                  </a:lnTo>
                  <a:lnTo>
                    <a:pt x="173" y="27"/>
                  </a:lnTo>
                  <a:lnTo>
                    <a:pt x="159" y="96"/>
                  </a:lnTo>
                  <a:cubicBezTo>
                    <a:pt x="157" y="105"/>
                    <a:pt x="156" y="113"/>
                    <a:pt x="154" y="122"/>
                  </a:cubicBezTo>
                  <a:lnTo>
                    <a:pt x="138" y="19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2" name="Freeform 49">
              <a:extLst>
                <a:ext uri="{FF2B5EF4-FFF2-40B4-BE49-F238E27FC236}">
                  <a16:creationId xmlns:a16="http://schemas.microsoft.com/office/drawing/2014/main" id="{890EB849-CD0E-1E94-520A-B9829DFA4471}"/>
                </a:ext>
              </a:extLst>
            </p:cNvPr>
            <p:cNvSpPr>
              <a:spLocks/>
            </p:cNvSpPr>
            <p:nvPr/>
          </p:nvSpPr>
          <p:spPr bwMode="auto">
            <a:xfrm>
              <a:off x="8785225" y="4551363"/>
              <a:ext cx="79375" cy="155575"/>
            </a:xfrm>
            <a:custGeom>
              <a:avLst/>
              <a:gdLst>
                <a:gd name="T0" fmla="*/ 769 w 784"/>
                <a:gd name="T1" fmla="*/ 1547 h 1547"/>
                <a:gd name="T2" fmla="*/ 698 w 784"/>
                <a:gd name="T3" fmla="*/ 1539 h 1547"/>
                <a:gd name="T4" fmla="*/ 0 w 784"/>
                <a:gd name="T5" fmla="*/ 759 h 1547"/>
                <a:gd name="T6" fmla="*/ 506 w 784"/>
                <a:gd name="T7" fmla="*/ 25 h 1547"/>
                <a:gd name="T8" fmla="*/ 572 w 784"/>
                <a:gd name="T9" fmla="*/ 0 h 1547"/>
                <a:gd name="T10" fmla="*/ 623 w 784"/>
                <a:gd name="T11" fmla="*/ 132 h 1547"/>
                <a:gd name="T12" fmla="*/ 556 w 784"/>
                <a:gd name="T13" fmla="*/ 157 h 1547"/>
                <a:gd name="T14" fmla="*/ 141 w 784"/>
                <a:gd name="T15" fmla="*/ 759 h 1547"/>
                <a:gd name="T16" fmla="*/ 714 w 784"/>
                <a:gd name="T17" fmla="*/ 1398 h 1547"/>
                <a:gd name="T18" fmla="*/ 784 w 784"/>
                <a:gd name="T19" fmla="*/ 1406 h 1547"/>
                <a:gd name="T20" fmla="*/ 769 w 784"/>
                <a:gd name="T21" fmla="*/ 1547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4" h="1547">
                  <a:moveTo>
                    <a:pt x="769" y="1547"/>
                  </a:moveTo>
                  <a:lnTo>
                    <a:pt x="698" y="1539"/>
                  </a:lnTo>
                  <a:cubicBezTo>
                    <a:pt x="300" y="1496"/>
                    <a:pt x="0" y="1160"/>
                    <a:pt x="0" y="759"/>
                  </a:cubicBezTo>
                  <a:cubicBezTo>
                    <a:pt x="0" y="435"/>
                    <a:pt x="203" y="140"/>
                    <a:pt x="506" y="25"/>
                  </a:cubicBezTo>
                  <a:lnTo>
                    <a:pt x="572" y="0"/>
                  </a:lnTo>
                  <a:lnTo>
                    <a:pt x="623" y="132"/>
                  </a:lnTo>
                  <a:lnTo>
                    <a:pt x="556" y="157"/>
                  </a:lnTo>
                  <a:cubicBezTo>
                    <a:pt x="308" y="252"/>
                    <a:pt x="141" y="493"/>
                    <a:pt x="141" y="759"/>
                  </a:cubicBezTo>
                  <a:cubicBezTo>
                    <a:pt x="141" y="1088"/>
                    <a:pt x="388" y="1363"/>
                    <a:pt x="714" y="1398"/>
                  </a:cubicBezTo>
                  <a:lnTo>
                    <a:pt x="784" y="1406"/>
                  </a:lnTo>
                  <a:lnTo>
                    <a:pt x="769" y="1547"/>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3" name="Freeform 50">
              <a:extLst>
                <a:ext uri="{FF2B5EF4-FFF2-40B4-BE49-F238E27FC236}">
                  <a16:creationId xmlns:a16="http://schemas.microsoft.com/office/drawing/2014/main" id="{2C32A207-B5D6-F749-460B-2E8C82B3CFF4}"/>
                </a:ext>
              </a:extLst>
            </p:cNvPr>
            <p:cNvSpPr>
              <a:spLocks/>
            </p:cNvSpPr>
            <p:nvPr/>
          </p:nvSpPr>
          <p:spPr bwMode="auto">
            <a:xfrm>
              <a:off x="8880475" y="4656138"/>
              <a:ext cx="55563" cy="49213"/>
            </a:xfrm>
            <a:custGeom>
              <a:avLst/>
              <a:gdLst>
                <a:gd name="T0" fmla="*/ 49 w 548"/>
                <a:gd name="T1" fmla="*/ 482 h 482"/>
                <a:gd name="T2" fmla="*/ 0 w 548"/>
                <a:gd name="T3" fmla="*/ 349 h 482"/>
                <a:gd name="T4" fmla="*/ 66 w 548"/>
                <a:gd name="T5" fmla="*/ 325 h 482"/>
                <a:gd name="T6" fmla="*/ 390 w 548"/>
                <a:gd name="T7" fmla="*/ 61 h 482"/>
                <a:gd name="T8" fmla="*/ 427 w 548"/>
                <a:gd name="T9" fmla="*/ 0 h 482"/>
                <a:gd name="T10" fmla="*/ 548 w 548"/>
                <a:gd name="T11" fmla="*/ 75 h 482"/>
                <a:gd name="T12" fmla="*/ 510 w 548"/>
                <a:gd name="T13" fmla="*/ 136 h 482"/>
                <a:gd name="T14" fmla="*/ 115 w 548"/>
                <a:gd name="T15" fmla="*/ 458 h 482"/>
                <a:gd name="T16" fmla="*/ 49 w 548"/>
                <a:gd name="T1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 h="482">
                  <a:moveTo>
                    <a:pt x="49" y="482"/>
                  </a:moveTo>
                  <a:lnTo>
                    <a:pt x="0" y="349"/>
                  </a:lnTo>
                  <a:lnTo>
                    <a:pt x="66" y="325"/>
                  </a:lnTo>
                  <a:cubicBezTo>
                    <a:pt x="199" y="276"/>
                    <a:pt x="314" y="182"/>
                    <a:pt x="390" y="61"/>
                  </a:cubicBezTo>
                  <a:lnTo>
                    <a:pt x="427" y="0"/>
                  </a:lnTo>
                  <a:lnTo>
                    <a:pt x="548" y="75"/>
                  </a:lnTo>
                  <a:lnTo>
                    <a:pt x="510" y="136"/>
                  </a:lnTo>
                  <a:cubicBezTo>
                    <a:pt x="418" y="283"/>
                    <a:pt x="278" y="398"/>
                    <a:pt x="115" y="458"/>
                  </a:cubicBezTo>
                  <a:lnTo>
                    <a:pt x="49" y="4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4" name="Freeform 51">
              <a:extLst>
                <a:ext uri="{FF2B5EF4-FFF2-40B4-BE49-F238E27FC236}">
                  <a16:creationId xmlns:a16="http://schemas.microsoft.com/office/drawing/2014/main" id="{812FDDFC-CBE0-52DE-7E04-AAD324FAA77F}"/>
                </a:ext>
              </a:extLst>
            </p:cNvPr>
            <p:cNvSpPr>
              <a:spLocks/>
            </p:cNvSpPr>
            <p:nvPr/>
          </p:nvSpPr>
          <p:spPr bwMode="auto">
            <a:xfrm>
              <a:off x="8847138" y="4549775"/>
              <a:ext cx="12700" cy="14288"/>
            </a:xfrm>
            <a:custGeom>
              <a:avLst/>
              <a:gdLst>
                <a:gd name="T0" fmla="*/ 66 w 123"/>
                <a:gd name="T1" fmla="*/ 141 h 141"/>
                <a:gd name="T2" fmla="*/ 54 w 123"/>
                <a:gd name="T3" fmla="*/ 71 h 141"/>
                <a:gd name="T4" fmla="*/ 53 w 123"/>
                <a:gd name="T5" fmla="*/ 72 h 141"/>
                <a:gd name="T6" fmla="*/ 0 w 123"/>
                <a:gd name="T7" fmla="*/ 24 h 141"/>
                <a:gd name="T8" fmla="*/ 58 w 123"/>
                <a:gd name="T9" fmla="*/ 0 h 141"/>
                <a:gd name="T10" fmla="*/ 58 w 123"/>
                <a:gd name="T11" fmla="*/ 71 h 141"/>
                <a:gd name="T12" fmla="*/ 123 w 123"/>
                <a:gd name="T13" fmla="*/ 64 h 141"/>
                <a:gd name="T14" fmla="*/ 58 w 123"/>
                <a:gd name="T15" fmla="*/ 71 h 141"/>
                <a:gd name="T16" fmla="*/ 66 w 123"/>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41">
                  <a:moveTo>
                    <a:pt x="66" y="141"/>
                  </a:moveTo>
                  <a:lnTo>
                    <a:pt x="54" y="71"/>
                  </a:lnTo>
                  <a:lnTo>
                    <a:pt x="53" y="72"/>
                  </a:lnTo>
                  <a:lnTo>
                    <a:pt x="0" y="24"/>
                  </a:lnTo>
                  <a:cubicBezTo>
                    <a:pt x="19" y="3"/>
                    <a:pt x="44" y="0"/>
                    <a:pt x="58" y="0"/>
                  </a:cubicBezTo>
                  <a:lnTo>
                    <a:pt x="58" y="71"/>
                  </a:lnTo>
                  <a:lnTo>
                    <a:pt x="123" y="64"/>
                  </a:lnTo>
                  <a:lnTo>
                    <a:pt x="58" y="71"/>
                  </a:lnTo>
                  <a:lnTo>
                    <a:pt x="66" y="141"/>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5" name="Freeform 52">
              <a:extLst>
                <a:ext uri="{FF2B5EF4-FFF2-40B4-BE49-F238E27FC236}">
                  <a16:creationId xmlns:a16="http://schemas.microsoft.com/office/drawing/2014/main" id="{9EDA5117-981D-900E-1C9F-133CFE5C08CE}"/>
                </a:ext>
              </a:extLst>
            </p:cNvPr>
            <p:cNvSpPr>
              <a:spLocks/>
            </p:cNvSpPr>
            <p:nvPr/>
          </p:nvSpPr>
          <p:spPr bwMode="auto">
            <a:xfrm>
              <a:off x="8924925" y="4597400"/>
              <a:ext cx="19050" cy="28575"/>
            </a:xfrm>
            <a:custGeom>
              <a:avLst/>
              <a:gdLst>
                <a:gd name="T0" fmla="*/ 57 w 197"/>
                <a:gd name="T1" fmla="*/ 293 h 293"/>
                <a:gd name="T2" fmla="*/ 47 w 197"/>
                <a:gd name="T3" fmla="*/ 223 h 293"/>
                <a:gd name="T4" fmla="*/ 22 w 197"/>
                <a:gd name="T5" fmla="*/ 111 h 293"/>
                <a:gd name="T6" fmla="*/ 0 w 197"/>
                <a:gd name="T7" fmla="*/ 43 h 293"/>
                <a:gd name="T8" fmla="*/ 135 w 197"/>
                <a:gd name="T9" fmla="*/ 0 h 293"/>
                <a:gd name="T10" fmla="*/ 157 w 197"/>
                <a:gd name="T11" fmla="*/ 67 h 293"/>
                <a:gd name="T12" fmla="*/ 188 w 197"/>
                <a:gd name="T13" fmla="*/ 204 h 293"/>
                <a:gd name="T14" fmla="*/ 197 w 197"/>
                <a:gd name="T15" fmla="*/ 274 h 293"/>
                <a:gd name="T16" fmla="*/ 57 w 197"/>
                <a:gd name="T1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293">
                  <a:moveTo>
                    <a:pt x="57" y="293"/>
                  </a:moveTo>
                  <a:lnTo>
                    <a:pt x="47" y="223"/>
                  </a:lnTo>
                  <a:cubicBezTo>
                    <a:pt x="42" y="185"/>
                    <a:pt x="34" y="147"/>
                    <a:pt x="22" y="111"/>
                  </a:cubicBezTo>
                  <a:lnTo>
                    <a:pt x="0" y="43"/>
                  </a:lnTo>
                  <a:lnTo>
                    <a:pt x="135" y="0"/>
                  </a:lnTo>
                  <a:lnTo>
                    <a:pt x="157" y="67"/>
                  </a:lnTo>
                  <a:cubicBezTo>
                    <a:pt x="171" y="112"/>
                    <a:pt x="182" y="158"/>
                    <a:pt x="188" y="204"/>
                  </a:cubicBezTo>
                  <a:lnTo>
                    <a:pt x="197" y="274"/>
                  </a:lnTo>
                  <a:lnTo>
                    <a:pt x="57" y="29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sp>
          <p:nvSpPr>
            <p:cNvPr id="36" name="Freeform 53">
              <a:extLst>
                <a:ext uri="{FF2B5EF4-FFF2-40B4-BE49-F238E27FC236}">
                  <a16:creationId xmlns:a16="http://schemas.microsoft.com/office/drawing/2014/main" id="{C940BA36-6272-C79A-9EDC-07AA88A0570C}"/>
                </a:ext>
              </a:extLst>
            </p:cNvPr>
            <p:cNvSpPr>
              <a:spLocks/>
            </p:cNvSpPr>
            <p:nvPr/>
          </p:nvSpPr>
          <p:spPr bwMode="auto">
            <a:xfrm>
              <a:off x="8912225" y="4573588"/>
              <a:ext cx="22225" cy="23813"/>
            </a:xfrm>
            <a:custGeom>
              <a:avLst/>
              <a:gdLst>
                <a:gd name="T0" fmla="*/ 108 w 225"/>
                <a:gd name="T1" fmla="*/ 235 h 235"/>
                <a:gd name="T2" fmla="*/ 68 w 225"/>
                <a:gd name="T3" fmla="*/ 177 h 235"/>
                <a:gd name="T4" fmla="*/ 44 w 225"/>
                <a:gd name="T5" fmla="*/ 143 h 235"/>
                <a:gd name="T6" fmla="*/ 0 w 225"/>
                <a:gd name="T7" fmla="*/ 87 h 235"/>
                <a:gd name="T8" fmla="*/ 111 w 225"/>
                <a:gd name="T9" fmla="*/ 0 h 235"/>
                <a:gd name="T10" fmla="*/ 155 w 225"/>
                <a:gd name="T11" fmla="*/ 56 h 235"/>
                <a:gd name="T12" fmla="*/ 185 w 225"/>
                <a:gd name="T13" fmla="*/ 97 h 235"/>
                <a:gd name="T14" fmla="*/ 225 w 225"/>
                <a:gd name="T15" fmla="*/ 155 h 235"/>
                <a:gd name="T16" fmla="*/ 108 w 225"/>
                <a:gd name="T17"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235">
                  <a:moveTo>
                    <a:pt x="108" y="235"/>
                  </a:moveTo>
                  <a:lnTo>
                    <a:pt x="68" y="177"/>
                  </a:lnTo>
                  <a:cubicBezTo>
                    <a:pt x="60" y="165"/>
                    <a:pt x="52" y="154"/>
                    <a:pt x="44" y="143"/>
                  </a:cubicBezTo>
                  <a:lnTo>
                    <a:pt x="0" y="87"/>
                  </a:lnTo>
                  <a:lnTo>
                    <a:pt x="111" y="0"/>
                  </a:lnTo>
                  <a:lnTo>
                    <a:pt x="155" y="56"/>
                  </a:lnTo>
                  <a:cubicBezTo>
                    <a:pt x="166" y="69"/>
                    <a:pt x="176" y="83"/>
                    <a:pt x="185" y="97"/>
                  </a:cubicBezTo>
                  <a:lnTo>
                    <a:pt x="225" y="155"/>
                  </a:lnTo>
                  <a:lnTo>
                    <a:pt x="108" y="235"/>
                  </a:lnTo>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C4C4C4"/>
                </a:solidFill>
                <a:effectLst/>
                <a:highlight>
                  <a:srgbClr val="D4D4D4"/>
                </a:highlight>
                <a:uLnTx/>
                <a:uFillTx/>
                <a:latin typeface="Calibri" panose="020F0502020204030204"/>
                <a:ea typeface="+mn-ea"/>
                <a:cs typeface="+mn-cs"/>
              </a:endParaRPr>
            </a:p>
          </p:txBody>
        </p:sp>
      </p:grpSp>
      <p:sp>
        <p:nvSpPr>
          <p:cNvPr id="15" name="Text Placeholder 3">
            <a:extLst>
              <a:ext uri="{FF2B5EF4-FFF2-40B4-BE49-F238E27FC236}">
                <a16:creationId xmlns:a16="http://schemas.microsoft.com/office/drawing/2014/main" id="{28E5F856-C647-2F14-375A-7CF7E0708B0B}"/>
              </a:ext>
            </a:extLst>
          </p:cNvPr>
          <p:cNvSpPr txBox="1">
            <a:spLocks/>
          </p:cNvSpPr>
          <p:nvPr/>
        </p:nvSpPr>
        <p:spPr>
          <a:xfrm>
            <a:off x="2492358" y="4296588"/>
            <a:ext cx="1399310" cy="10573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Energy waste</a:t>
            </a:r>
          </a:p>
        </p:txBody>
      </p:sp>
      <p:sp>
        <p:nvSpPr>
          <p:cNvPr id="19" name="Text Placeholder 3">
            <a:extLst>
              <a:ext uri="{FF2B5EF4-FFF2-40B4-BE49-F238E27FC236}">
                <a16:creationId xmlns:a16="http://schemas.microsoft.com/office/drawing/2014/main" id="{CE3F111A-9FEA-5BB7-480D-53F37E860CC2}"/>
              </a:ext>
            </a:extLst>
          </p:cNvPr>
          <p:cNvSpPr txBox="1">
            <a:spLocks/>
          </p:cNvSpPr>
          <p:nvPr/>
        </p:nvSpPr>
        <p:spPr>
          <a:xfrm>
            <a:off x="4974006" y="4296588"/>
            <a:ext cx="2253985" cy="10573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Efficiency loss in cold climates</a:t>
            </a:r>
          </a:p>
        </p:txBody>
      </p:sp>
      <p:sp>
        <p:nvSpPr>
          <p:cNvPr id="20" name="Text Placeholder 3">
            <a:extLst>
              <a:ext uri="{FF2B5EF4-FFF2-40B4-BE49-F238E27FC236}">
                <a16:creationId xmlns:a16="http://schemas.microsoft.com/office/drawing/2014/main" id="{36591F84-30D8-D5CA-F1E9-067AA8F1024F}"/>
              </a:ext>
            </a:extLst>
          </p:cNvPr>
          <p:cNvSpPr txBox="1">
            <a:spLocks/>
          </p:cNvSpPr>
          <p:nvPr/>
        </p:nvSpPr>
        <p:spPr>
          <a:xfrm>
            <a:off x="7661601" y="4296588"/>
            <a:ext cx="3046877" cy="10573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solidFill>
                  <a:schemeClr val="bg1"/>
                </a:solidFill>
              </a:rPr>
              <a:t>Environmental</a:t>
            </a:r>
            <a:r>
              <a:rPr lang="en-US" sz="1600">
                <a:solidFill>
                  <a:schemeClr val="bg1"/>
                </a:solidFill>
              </a:rPr>
              <a:t> </a:t>
            </a:r>
            <a:r>
              <a:rPr lang="en-US">
                <a:solidFill>
                  <a:schemeClr val="bg1"/>
                </a:solidFill>
              </a:rPr>
              <a:t>impact</a:t>
            </a:r>
          </a:p>
        </p:txBody>
      </p:sp>
      <p:sp>
        <p:nvSpPr>
          <p:cNvPr id="2" name="Title 1">
            <a:extLst>
              <a:ext uri="{FF2B5EF4-FFF2-40B4-BE49-F238E27FC236}">
                <a16:creationId xmlns:a16="http://schemas.microsoft.com/office/drawing/2014/main" id="{8F738AD8-B3A7-19B0-2C5C-8EBB8F93A6F2}"/>
              </a:ext>
              <a:ext uri="{C183D7F6-B498-43B3-948B-1728B52AA6E4}">
                <adec:decorative xmlns:adec="http://schemas.microsoft.com/office/drawing/2017/decorative" val="0"/>
              </a:ext>
            </a:extLst>
          </p:cNvPr>
          <p:cNvSpPr txBox="1">
            <a:spLocks/>
          </p:cNvSpPr>
          <p:nvPr/>
        </p:nvSpPr>
        <p:spPr>
          <a:xfrm>
            <a:off x="1136376" y="785984"/>
            <a:ext cx="9907308" cy="9909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r>
              <a:rPr lang="en-GB"/>
              <a:t>The PROBLEM</a:t>
            </a:r>
          </a:p>
        </p:txBody>
      </p:sp>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9EE05-6203-96E1-C507-48BCF610EBA6}"/>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AF9A53FB-4598-D949-9E40-DDEF64012D1F}"/>
              </a:ext>
            </a:extLst>
          </p:cNvPr>
          <p:cNvGraphicFramePr>
            <a:graphicFrameLocks noChangeAspect="1"/>
          </p:cNvGraphicFramePr>
          <p:nvPr>
            <p:custDataLst>
              <p:tags r:id="rId1"/>
            </p:custDataLst>
            <p:extLst>
              <p:ext uri="{D42A27DB-BD31-4B8C-83A1-F6EECF244321}">
                <p14:modId xmlns:p14="http://schemas.microsoft.com/office/powerpoint/2010/main" val="22545162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484" imgH="486" progId="TCLayout.ActiveDocument.1">
                  <p:embed/>
                </p:oleObj>
              </mc:Choice>
              <mc:Fallback>
                <p:oleObj name="think-cell Slide" r:id="rId14" imgW="484" imgH="486" progId="TCLayout.ActiveDocument.1">
                  <p:embed/>
                  <p:pic>
                    <p:nvPicPr>
                      <p:cNvPr id="16" name="think-cell data - do not delete" hidden="1">
                        <a:extLst>
                          <a:ext uri="{FF2B5EF4-FFF2-40B4-BE49-F238E27FC236}">
                            <a16:creationId xmlns:a16="http://schemas.microsoft.com/office/drawing/2014/main" id="{AF9A53FB-4598-D949-9E40-DDEF64012D1F}"/>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graphicFrame>
        <p:nvGraphicFramePr>
          <p:cNvPr id="4" name="Chart 3">
            <a:extLst>
              <a:ext uri="{FF2B5EF4-FFF2-40B4-BE49-F238E27FC236}">
                <a16:creationId xmlns:a16="http://schemas.microsoft.com/office/drawing/2014/main" id="{FD0B75C6-5546-244E-3687-FF8EBB6AD175}"/>
              </a:ext>
            </a:extLst>
          </p:cNvPr>
          <p:cNvGraphicFramePr/>
          <p:nvPr>
            <p:custDataLst>
              <p:tags r:id="rId2"/>
            </p:custDataLst>
            <p:extLst>
              <p:ext uri="{D42A27DB-BD31-4B8C-83A1-F6EECF244321}">
                <p14:modId xmlns:p14="http://schemas.microsoft.com/office/powerpoint/2010/main" val="1585695728"/>
              </p:ext>
            </p:extLst>
          </p:nvPr>
        </p:nvGraphicFramePr>
        <p:xfrm>
          <a:off x="2884488" y="1333500"/>
          <a:ext cx="8153400" cy="5157788"/>
        </p:xfrm>
        <a:graphic>
          <a:graphicData uri="http://schemas.openxmlformats.org/drawingml/2006/chart">
            <c:chart xmlns:c="http://schemas.openxmlformats.org/drawingml/2006/chart" xmlns:r="http://schemas.openxmlformats.org/officeDocument/2006/relationships" r:id="rId16"/>
          </a:graphicData>
        </a:graphic>
      </p:graphicFrame>
      <p:sp>
        <p:nvSpPr>
          <p:cNvPr id="3" name="Text Placeholder 2">
            <a:extLst>
              <a:ext uri="{FF2B5EF4-FFF2-40B4-BE49-F238E27FC236}">
                <a16:creationId xmlns:a16="http://schemas.microsoft.com/office/drawing/2014/main" id="{4833D101-3AF0-4F06-90ED-B83615C36CE9}"/>
              </a:ext>
            </a:extLst>
          </p:cNvPr>
          <p:cNvSpPr>
            <a:spLocks noGrp="1"/>
          </p:cNvSpPr>
          <p:nvPr>
            <p:custDataLst>
              <p:tags r:id="rId3"/>
            </p:custDataLst>
          </p:nvPr>
        </p:nvSpPr>
        <p:spPr bwMode="auto">
          <a:xfrm>
            <a:off x="1766888" y="1998663"/>
            <a:ext cx="10826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563BD16D-D6F1-488C-BB29-D4F711880A12}" type="datetime'''''''''''Sho''''''''''w''''''''''''''e''r'''' ''10m''i''n'">
              <a:rPr lang="en-GB" altLang="en-US" sz="1400" smtClean="0"/>
              <a:pPr marL="0" lvl="0" indent="0" algn="r">
                <a:spcBef>
                  <a:spcPct val="0"/>
                </a:spcBef>
                <a:spcAft>
                  <a:spcPct val="0"/>
                </a:spcAft>
                <a:buNone/>
              </a:pPr>
              <a:t>Shower 10min</a:t>
            </a:fld>
            <a:endParaRPr lang="en-GB" sz="1400"/>
          </a:p>
        </p:txBody>
      </p:sp>
      <p:sp>
        <p:nvSpPr>
          <p:cNvPr id="31" name="Text Placeholder 2">
            <a:extLst>
              <a:ext uri="{FF2B5EF4-FFF2-40B4-BE49-F238E27FC236}">
                <a16:creationId xmlns:a16="http://schemas.microsoft.com/office/drawing/2014/main" id="{8A62018E-DBEC-6E40-B737-28E3DFAC1E59}"/>
              </a:ext>
            </a:extLst>
          </p:cNvPr>
          <p:cNvSpPr>
            <a:spLocks noGrp="1"/>
          </p:cNvSpPr>
          <p:nvPr>
            <p:custDataLst>
              <p:tags r:id="rId4"/>
            </p:custDataLst>
          </p:nvPr>
        </p:nvSpPr>
        <p:spPr bwMode="auto">
          <a:xfrm>
            <a:off x="1495425" y="2908300"/>
            <a:ext cx="13541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E6A077D9-8CFB-43D8-B42A-084D9A1A336A}" type="datetime'''''W''a''''''''sh''in''''''g Ma''''''c''''hi''n''e'''">
              <a:rPr lang="en-GB" altLang="en-US" sz="1400" smtClean="0"/>
              <a:pPr marL="0" lvl="0" indent="0" algn="r">
                <a:spcBef>
                  <a:spcPct val="0"/>
                </a:spcBef>
                <a:spcAft>
                  <a:spcPct val="0"/>
                </a:spcAft>
                <a:buNone/>
              </a:pPr>
              <a:t>Washing Machine</a:t>
            </a:fld>
            <a:endParaRPr lang="en-GB" sz="1400"/>
          </a:p>
        </p:txBody>
      </p:sp>
      <p:sp>
        <p:nvSpPr>
          <p:cNvPr id="34" name="Text Placeholder 2">
            <a:extLst>
              <a:ext uri="{FF2B5EF4-FFF2-40B4-BE49-F238E27FC236}">
                <a16:creationId xmlns:a16="http://schemas.microsoft.com/office/drawing/2014/main" id="{A48A258A-4133-FF8E-ABBA-38AB69A69762}"/>
              </a:ext>
            </a:extLst>
          </p:cNvPr>
          <p:cNvSpPr>
            <a:spLocks noGrp="1"/>
          </p:cNvSpPr>
          <p:nvPr>
            <p:custDataLst>
              <p:tags r:id="rId5"/>
            </p:custDataLst>
          </p:nvPr>
        </p:nvSpPr>
        <p:spPr bwMode="auto">
          <a:xfrm>
            <a:off x="1970088" y="3816350"/>
            <a:ext cx="8794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91F640B6-B6EE-4A92-A0AA-805E7433FEB3}" type="datetime'''''''D''''''''''''''''''i''shw''''''''''''a''''''''sher'">
              <a:rPr lang="en-GB" altLang="en-US" sz="1400" smtClean="0"/>
              <a:pPr marL="0" lvl="0" indent="0" algn="r">
                <a:spcBef>
                  <a:spcPct val="0"/>
                </a:spcBef>
                <a:spcAft>
                  <a:spcPct val="0"/>
                </a:spcAft>
                <a:buNone/>
              </a:pPr>
              <a:t>Dishwasher</a:t>
            </a:fld>
            <a:endParaRPr lang="en-GB" sz="1400"/>
          </a:p>
        </p:txBody>
      </p:sp>
      <p:sp>
        <p:nvSpPr>
          <p:cNvPr id="17" name="Text Placeholder 2">
            <a:extLst>
              <a:ext uri="{FF2B5EF4-FFF2-40B4-BE49-F238E27FC236}">
                <a16:creationId xmlns:a16="http://schemas.microsoft.com/office/drawing/2014/main" id="{32DD658A-03DE-91B7-2B9B-A9DE5461983A}"/>
              </a:ext>
            </a:extLst>
          </p:cNvPr>
          <p:cNvSpPr>
            <a:spLocks noGrp="1"/>
          </p:cNvSpPr>
          <p:nvPr>
            <p:custDataLst>
              <p:tags r:id="rId6"/>
            </p:custDataLst>
          </p:nvPr>
        </p:nvSpPr>
        <p:spPr bwMode="auto">
          <a:xfrm>
            <a:off x="517525" y="4725988"/>
            <a:ext cx="23320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4F300C13-2845-450B-BAE1-F56AE8176FA9}" type="datetime'W''al''lb''ox'' 1'' h''''''our'''''' (Slo''w'''' Charger)'">
              <a:rPr lang="en-GB" altLang="en-US" sz="1400" smtClean="0"/>
              <a:pPr marL="0" lvl="0" indent="0" algn="r">
                <a:spcBef>
                  <a:spcPct val="0"/>
                </a:spcBef>
                <a:spcAft>
                  <a:spcPct val="0"/>
                </a:spcAft>
                <a:buNone/>
              </a:pPr>
              <a:t>Wallbox 1 hour (Slow Charger)</a:t>
            </a:fld>
            <a:endParaRPr lang="en-GB" sz="1400"/>
          </a:p>
        </p:txBody>
      </p:sp>
      <p:sp>
        <p:nvSpPr>
          <p:cNvPr id="10" name="Text Placeholder 2">
            <a:extLst>
              <a:ext uri="{FF2B5EF4-FFF2-40B4-BE49-F238E27FC236}">
                <a16:creationId xmlns:a16="http://schemas.microsoft.com/office/drawing/2014/main" id="{765754FC-DDD0-ECB4-EBCB-11BFE2B70563}"/>
              </a:ext>
            </a:extLst>
          </p:cNvPr>
          <p:cNvSpPr>
            <a:spLocks noGrp="1"/>
          </p:cNvSpPr>
          <p:nvPr>
            <p:custDataLst>
              <p:tags r:id="rId7"/>
            </p:custDataLst>
          </p:nvPr>
        </p:nvSpPr>
        <p:spPr bwMode="auto">
          <a:xfrm>
            <a:off x="865188" y="5634038"/>
            <a:ext cx="198437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a:spcBef>
                <a:spcPct val="0"/>
              </a:spcBef>
              <a:spcAft>
                <a:spcPct val="0"/>
              </a:spcAft>
              <a:buNone/>
            </a:pPr>
            <a:fld id="{B650A740-C99C-4B9E-B49B-6A6647E03DD3}" type="datetime'Charg''i''''ng'' ''P''hone'' f''''''''or ''1'''''''' ''ye''ar'">
              <a:rPr lang="en-GB" altLang="en-US" sz="1400" smtClean="0"/>
              <a:pPr marL="0" lvl="0" indent="0" algn="r">
                <a:spcBef>
                  <a:spcPct val="0"/>
                </a:spcBef>
                <a:spcAft>
                  <a:spcPct val="0"/>
                </a:spcAft>
                <a:buNone/>
              </a:pPr>
              <a:t>Charging Phone for 1 year</a:t>
            </a:fld>
            <a:endParaRPr lang="en-GB" sz="1400"/>
          </a:p>
        </p:txBody>
      </p:sp>
      <p:sp>
        <p:nvSpPr>
          <p:cNvPr id="8" name="Text Placeholder 2">
            <a:extLst>
              <a:ext uri="{FF2B5EF4-FFF2-40B4-BE49-F238E27FC236}">
                <a16:creationId xmlns:a16="http://schemas.microsoft.com/office/drawing/2014/main" id="{4833D101-3AF0-4F06-90ED-B83615C36CE9}"/>
              </a:ext>
            </a:extLst>
          </p:cNvPr>
          <p:cNvSpPr>
            <a:spLocks noGrp="1"/>
          </p:cNvSpPr>
          <p:nvPr>
            <p:custDataLst>
              <p:tags r:id="rId8"/>
            </p:custDataLst>
          </p:nvPr>
        </p:nvSpPr>
        <p:spPr bwMode="auto">
          <a:xfrm>
            <a:off x="6253163" y="1506538"/>
            <a:ext cx="24923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spcBef>
                <a:spcPct val="0"/>
              </a:spcBef>
              <a:spcAft>
                <a:spcPct val="0"/>
              </a:spcAft>
              <a:buNone/>
            </a:pPr>
            <a:fld id="{72BD63F5-ECD6-4CDE-B418-FE659FAF5200}" type="datetime'''''''''W''''''''''''''''''''''''h'''''''''''">
              <a:rPr lang="en-GB" altLang="en-US" sz="1400" smtClean="0"/>
              <a:pPr marL="0" lvl="0" indent="0" algn="ctr">
                <a:spcBef>
                  <a:spcPct val="0"/>
                </a:spcBef>
                <a:spcAft>
                  <a:spcPct val="0"/>
                </a:spcAft>
                <a:buNone/>
              </a:pPr>
              <a:t>Wh</a:t>
            </a:fld>
            <a:endParaRPr lang="en-GB" sz="1400"/>
          </a:p>
        </p:txBody>
      </p:sp>
      <p:sp>
        <p:nvSpPr>
          <p:cNvPr id="27" name="Text Placeholder 2">
            <a:extLst>
              <a:ext uri="{FF2B5EF4-FFF2-40B4-BE49-F238E27FC236}">
                <a16:creationId xmlns:a16="http://schemas.microsoft.com/office/drawing/2014/main" id="{4833D101-3AF0-4F06-90ED-B83615C36CE9}"/>
              </a:ext>
            </a:extLst>
          </p:cNvPr>
          <p:cNvSpPr>
            <a:spLocks noGrp="1"/>
          </p:cNvSpPr>
          <p:nvPr>
            <p:custDataLst>
              <p:tags r:id="rId9"/>
            </p:custDataLst>
          </p:nvPr>
        </p:nvSpPr>
        <p:spPr bwMode="gray">
          <a:xfrm>
            <a:off x="9813925" y="1998663"/>
            <a:ext cx="471488"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1971DEE3-9254-4E0C-8876-0161056860E4}" type="datetime'3''''''''''''.''''''''1''''''''''''9''''''0'">
              <a:rPr lang="en-GB" altLang="en-US" sz="1400" smtClean="0"/>
              <a:pPr marL="0" lvl="0" indent="0">
                <a:spcBef>
                  <a:spcPct val="0"/>
                </a:spcBef>
                <a:spcAft>
                  <a:spcPct val="0"/>
                </a:spcAft>
                <a:buNone/>
              </a:pPr>
              <a:t>3.190</a:t>
            </a:fld>
            <a:endParaRPr lang="en-GB" sz="1400"/>
          </a:p>
        </p:txBody>
      </p:sp>
      <p:sp>
        <p:nvSpPr>
          <p:cNvPr id="18" name="Text Placeholder 2">
            <a:extLst>
              <a:ext uri="{FF2B5EF4-FFF2-40B4-BE49-F238E27FC236}">
                <a16:creationId xmlns:a16="http://schemas.microsoft.com/office/drawing/2014/main" id="{B2369532-6098-76ED-667E-5BC1BE0FBA70}"/>
              </a:ext>
            </a:extLst>
          </p:cNvPr>
          <p:cNvSpPr>
            <a:spLocks noGrp="1"/>
          </p:cNvSpPr>
          <p:nvPr>
            <p:custDataLst>
              <p:tags r:id="rId10"/>
            </p:custDataLst>
          </p:nvPr>
        </p:nvSpPr>
        <p:spPr bwMode="gray">
          <a:xfrm>
            <a:off x="9332913" y="4725988"/>
            <a:ext cx="466725"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52EAC04E-6854-4109-B06B-35EF38291CE0}" type="datetime'''3''''''.''''''''''''''''''''''''0''''0''''0'''''''''">
              <a:rPr lang="en-GB" altLang="en-US" sz="1400" smtClean="0"/>
              <a:pPr marL="0" lvl="0" indent="0">
                <a:spcBef>
                  <a:spcPct val="0"/>
                </a:spcBef>
                <a:spcAft>
                  <a:spcPct val="0"/>
                </a:spcAft>
                <a:buNone/>
              </a:pPr>
              <a:t>3.000</a:t>
            </a:fld>
            <a:endParaRPr lang="en-GB" sz="1400"/>
          </a:p>
        </p:txBody>
      </p:sp>
      <p:sp>
        <p:nvSpPr>
          <p:cNvPr id="14" name="Text Placeholder 2">
            <a:extLst>
              <a:ext uri="{FF2B5EF4-FFF2-40B4-BE49-F238E27FC236}">
                <a16:creationId xmlns:a16="http://schemas.microsoft.com/office/drawing/2014/main" id="{4833D101-3AF0-4F06-90ED-B83615C36CE9}"/>
              </a:ext>
            </a:extLst>
          </p:cNvPr>
          <p:cNvSpPr>
            <a:spLocks noGrp="1"/>
          </p:cNvSpPr>
          <p:nvPr>
            <p:custDataLst>
              <p:tags r:id="rId11"/>
            </p:custDataLst>
          </p:nvPr>
        </p:nvSpPr>
        <p:spPr bwMode="gray">
          <a:xfrm>
            <a:off x="10980738" y="5634038"/>
            <a:ext cx="469900" cy="192088"/>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25400" tIns="0" rIns="2540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ct val="0"/>
              </a:spcBef>
              <a:spcAft>
                <a:spcPct val="0"/>
              </a:spcAft>
              <a:buNone/>
            </a:pPr>
            <a:fld id="{6956EB81-E2C6-411A-BC2C-E488E62BE39C}" type="datetime'''''3''.''''''''''''''''''''''''''''''6''''50'''">
              <a:rPr lang="en-GB" altLang="en-US" sz="1400" smtClean="0">
                <a:effectLst/>
              </a:rPr>
              <a:pPr marL="0" lvl="0" indent="0">
                <a:spcBef>
                  <a:spcPct val="0"/>
                </a:spcBef>
                <a:spcAft>
                  <a:spcPct val="0"/>
                </a:spcAft>
                <a:buNone/>
              </a:pPr>
              <a:t>3.650</a:t>
            </a:fld>
            <a:endParaRPr lang="en-GB" sz="1400"/>
          </a:p>
        </p:txBody>
      </p:sp>
      <p:sp>
        <p:nvSpPr>
          <p:cNvPr id="2" name="CuadroTexto 1">
            <a:extLst>
              <a:ext uri="{FF2B5EF4-FFF2-40B4-BE49-F238E27FC236}">
                <a16:creationId xmlns:a16="http://schemas.microsoft.com/office/drawing/2014/main" id="{46934200-14B0-9B72-7873-9E4F8E8836F0}"/>
              </a:ext>
            </a:extLst>
          </p:cNvPr>
          <p:cNvSpPr txBox="1"/>
          <p:nvPr/>
        </p:nvSpPr>
        <p:spPr>
          <a:xfrm>
            <a:off x="9338311" y="6314335"/>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600">
                <a:ea typeface="+mn-lt"/>
                <a:cs typeface="+mn-lt"/>
              </a:rPr>
              <a:t>[</a:t>
            </a:r>
            <a:r>
              <a:rPr lang="es-ES" sz="1600">
                <a:hlinkClick r:id="rId17">
                  <a:extLst>
                    <a:ext uri="{A12FA001-AC4F-418D-AE19-62706E023703}">
                      <ahyp:hlinkClr xmlns:ahyp="http://schemas.microsoft.com/office/drawing/2018/hyperlinkcolor" val="tx"/>
                    </a:ext>
                  </a:extLst>
                </a:hlinkClick>
              </a:rPr>
              <a:t>EKZ, 2021</a:t>
            </a:r>
            <a:r>
              <a:rPr lang="es-ES" sz="1600"/>
              <a:t>], [</a:t>
            </a:r>
            <a:r>
              <a:rPr lang="es-ES" sz="1600" err="1">
                <a:hlinkClick r:id="rId18">
                  <a:extLst>
                    <a:ext uri="{A12FA001-AC4F-418D-AE19-62706E023703}">
                      <ahyp:hlinkClr xmlns:ahyp="http://schemas.microsoft.com/office/drawing/2018/hyperlinkcolor" val="tx"/>
                    </a:ext>
                  </a:extLst>
                </a:hlinkClick>
              </a:rPr>
              <a:t>Utopia</a:t>
            </a:r>
            <a:r>
              <a:rPr lang="es-ES" sz="1600">
                <a:hlinkClick r:id="rId18">
                  <a:extLst>
                    <a:ext uri="{A12FA001-AC4F-418D-AE19-62706E023703}">
                      <ahyp:hlinkClr xmlns:ahyp="http://schemas.microsoft.com/office/drawing/2018/hyperlinkcolor" val="tx"/>
                    </a:ext>
                  </a:extLst>
                </a:hlinkClick>
              </a:rPr>
              <a:t>, 2022</a:t>
            </a:r>
            <a:r>
              <a:rPr lang="es-ES" sz="1600"/>
              <a:t>)]</a:t>
            </a:r>
          </a:p>
        </p:txBody>
      </p:sp>
      <p:sp>
        <p:nvSpPr>
          <p:cNvPr id="6" name="Title 1">
            <a:extLst>
              <a:ext uri="{FF2B5EF4-FFF2-40B4-BE49-F238E27FC236}">
                <a16:creationId xmlns:a16="http://schemas.microsoft.com/office/drawing/2014/main" id="{BFB631F6-E037-14DE-C66C-08F070641FD3}"/>
              </a:ext>
              <a:ext uri="{C183D7F6-B498-43B3-948B-1728B52AA6E4}">
                <adec:decorative xmlns:adec="http://schemas.microsoft.com/office/drawing/2017/decorative" val="0"/>
              </a:ext>
            </a:extLst>
          </p:cNvPr>
          <p:cNvSpPr txBox="1">
            <a:spLocks/>
          </p:cNvSpPr>
          <p:nvPr/>
        </p:nvSpPr>
        <p:spPr>
          <a:xfrm>
            <a:off x="1136376" y="785984"/>
            <a:ext cx="9907308" cy="9909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r>
              <a:rPr lang="en-GB">
                <a:solidFill>
                  <a:schemeClr val="tx1"/>
                </a:solidFill>
              </a:rPr>
              <a:t>thermal energy consumption In Buildings</a:t>
            </a:r>
          </a:p>
        </p:txBody>
      </p:sp>
    </p:spTree>
    <p:extLst>
      <p:ext uri="{BB962C8B-B14F-4D97-AF65-F5344CB8AC3E}">
        <p14:creationId xmlns:p14="http://schemas.microsoft.com/office/powerpoint/2010/main" val="3218345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hink-cell data - do not delete" hidden="1">
            <a:extLst>
              <a:ext uri="{FF2B5EF4-FFF2-40B4-BE49-F238E27FC236}">
                <a16:creationId xmlns:a16="http://schemas.microsoft.com/office/drawing/2014/main" id="{76C8998F-6475-D73B-CB56-0C44E99E0D44}"/>
              </a:ext>
            </a:extLst>
          </p:cNvPr>
          <p:cNvGraphicFramePr>
            <a:graphicFrameLocks noChangeAspect="1"/>
          </p:cNvGraphicFramePr>
          <p:nvPr>
            <p:custDataLst>
              <p:tags r:id="rId1"/>
            </p:custDataLst>
            <p:extLst>
              <p:ext uri="{D42A27DB-BD31-4B8C-83A1-F6EECF244321}">
                <p14:modId xmlns:p14="http://schemas.microsoft.com/office/powerpoint/2010/main" val="20207946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38" name="think-cell data - do not delete" hidden="1">
                        <a:extLst>
                          <a:ext uri="{FF2B5EF4-FFF2-40B4-BE49-F238E27FC236}">
                            <a16:creationId xmlns:a16="http://schemas.microsoft.com/office/drawing/2014/main" id="{76C8998F-6475-D73B-CB56-0C44E99E0D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Text Placeholder 5">
            <a:extLst>
              <a:ext uri="{FF2B5EF4-FFF2-40B4-BE49-F238E27FC236}">
                <a16:creationId xmlns:a16="http://schemas.microsoft.com/office/drawing/2014/main" id="{7665C134-9F1E-77BE-047F-FE22343A5F18}"/>
              </a:ext>
            </a:extLst>
          </p:cNvPr>
          <p:cNvSpPr txBox="1">
            <a:spLocks/>
          </p:cNvSpPr>
          <p:nvPr/>
        </p:nvSpPr>
        <p:spPr>
          <a:xfrm>
            <a:off x="1339749" y="1617419"/>
            <a:ext cx="9504958" cy="642651"/>
          </a:xfrm>
          <a:prstGeom prst="rect">
            <a:avLst/>
          </a:prstGeom>
        </p:spPr>
        <p:txBody>
          <a:bodyPr vert="horz" lIns="91440" tIns="45720" rIns="91440" bIns="45720" rtlCol="0" anchor="t">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t>DrainPower</a:t>
            </a:r>
            <a:r>
              <a:rPr lang="en-US" sz="2400"/>
              <a:t> introduces transformative solutions to revolutionize heating systems.</a:t>
            </a:r>
            <a:endParaRPr lang="es-ES" sz="2400"/>
          </a:p>
        </p:txBody>
      </p:sp>
      <p:sp>
        <p:nvSpPr>
          <p:cNvPr id="24" name="Rectangle 23">
            <a:extLst>
              <a:ext uri="{FF2B5EF4-FFF2-40B4-BE49-F238E27FC236}">
                <a16:creationId xmlns:a16="http://schemas.microsoft.com/office/drawing/2014/main" id="{00F21892-049F-8DCC-8047-D1BA36D85A92}"/>
              </a:ext>
            </a:extLst>
          </p:cNvPr>
          <p:cNvSpPr/>
          <p:nvPr/>
        </p:nvSpPr>
        <p:spPr>
          <a:xfrm>
            <a:off x="4196499" y="2773962"/>
            <a:ext cx="3799002" cy="2035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GB" sz="3200">
                <a:solidFill>
                  <a:schemeClr val="tx1"/>
                </a:solidFill>
              </a:rPr>
            </a:br>
            <a:r>
              <a:rPr lang="en-GB" sz="3200">
                <a:solidFill>
                  <a:schemeClr val="tx1"/>
                </a:solidFill>
              </a:rPr>
              <a:t>DWHP</a:t>
            </a:r>
          </a:p>
        </p:txBody>
      </p:sp>
      <p:sp>
        <p:nvSpPr>
          <p:cNvPr id="29" name="Arrow: Bent 28">
            <a:extLst>
              <a:ext uri="{FF2B5EF4-FFF2-40B4-BE49-F238E27FC236}">
                <a16:creationId xmlns:a16="http://schemas.microsoft.com/office/drawing/2014/main" id="{15F7A42D-A3DD-CC66-7943-D552A6E84F48}"/>
              </a:ext>
            </a:extLst>
          </p:cNvPr>
          <p:cNvSpPr/>
          <p:nvPr/>
        </p:nvSpPr>
        <p:spPr>
          <a:xfrm rot="5400000" flipV="1">
            <a:off x="3337586" y="4134546"/>
            <a:ext cx="1178350" cy="1067583"/>
          </a:xfrm>
          <a:prstGeom prst="bentArrow">
            <a:avLst>
              <a:gd name="adj1" fmla="val 26766"/>
              <a:gd name="adj2" fmla="val 25000"/>
              <a:gd name="adj3" fmla="val 25000"/>
              <a:gd name="adj4" fmla="val 4375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Right 29">
            <a:extLst>
              <a:ext uri="{FF2B5EF4-FFF2-40B4-BE49-F238E27FC236}">
                <a16:creationId xmlns:a16="http://schemas.microsoft.com/office/drawing/2014/main" id="{97DDAC9F-A513-4BB6-8E13-5193020A3193}"/>
              </a:ext>
            </a:extLst>
          </p:cNvPr>
          <p:cNvSpPr/>
          <p:nvPr/>
        </p:nvSpPr>
        <p:spPr>
          <a:xfrm rot="10800000">
            <a:off x="7383450" y="3959419"/>
            <a:ext cx="1783237" cy="827192"/>
          </a:xfrm>
          <a:prstGeom prst="rightArrow">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rrow: Right 31">
            <a:extLst>
              <a:ext uri="{FF2B5EF4-FFF2-40B4-BE49-F238E27FC236}">
                <a16:creationId xmlns:a16="http://schemas.microsoft.com/office/drawing/2014/main" id="{D58DE5EB-1EE1-8918-F2FB-0CA61BF397AF}"/>
              </a:ext>
            </a:extLst>
          </p:cNvPr>
          <p:cNvSpPr/>
          <p:nvPr/>
        </p:nvSpPr>
        <p:spPr>
          <a:xfrm>
            <a:off x="7614286" y="2702860"/>
            <a:ext cx="1678582" cy="811924"/>
          </a:xfrm>
          <a:prstGeom prst="rightArrow">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rrow: Right 32">
            <a:extLst>
              <a:ext uri="{FF2B5EF4-FFF2-40B4-BE49-F238E27FC236}">
                <a16:creationId xmlns:a16="http://schemas.microsoft.com/office/drawing/2014/main" id="{A5FFF04D-4A18-E205-5E47-A425E2B07959}"/>
              </a:ext>
            </a:extLst>
          </p:cNvPr>
          <p:cNvSpPr/>
          <p:nvPr/>
        </p:nvSpPr>
        <p:spPr>
          <a:xfrm rot="16200000">
            <a:off x="5615021" y="4619534"/>
            <a:ext cx="786690" cy="521995"/>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99265937-72BC-7648-DED0-92E067F30D8B}"/>
              </a:ext>
            </a:extLst>
          </p:cNvPr>
          <p:cNvSpPr txBox="1"/>
          <p:nvPr/>
        </p:nvSpPr>
        <p:spPr>
          <a:xfrm>
            <a:off x="5176202" y="5240581"/>
            <a:ext cx="1640264" cy="369332"/>
          </a:xfrm>
          <a:prstGeom prst="rect">
            <a:avLst/>
          </a:prstGeom>
          <a:noFill/>
        </p:spPr>
        <p:txBody>
          <a:bodyPr wrap="square" rtlCol="0" anchor="ctr">
            <a:spAutoFit/>
          </a:bodyPr>
          <a:lstStyle/>
          <a:p>
            <a:pPr algn="ctr"/>
            <a:r>
              <a:rPr lang="en-GB">
                <a:solidFill>
                  <a:schemeClr val="bg1"/>
                </a:solidFill>
              </a:rPr>
              <a:t>Electricity</a:t>
            </a:r>
          </a:p>
        </p:txBody>
      </p:sp>
      <p:sp>
        <p:nvSpPr>
          <p:cNvPr id="35" name="TextBox 34">
            <a:extLst>
              <a:ext uri="{FF2B5EF4-FFF2-40B4-BE49-F238E27FC236}">
                <a16:creationId xmlns:a16="http://schemas.microsoft.com/office/drawing/2014/main" id="{207DF27C-8F45-51DE-45AF-B9A3B4433961}"/>
              </a:ext>
            </a:extLst>
          </p:cNvPr>
          <p:cNvSpPr txBox="1"/>
          <p:nvPr/>
        </p:nvSpPr>
        <p:spPr>
          <a:xfrm>
            <a:off x="2640586" y="3566826"/>
            <a:ext cx="1640264" cy="369332"/>
          </a:xfrm>
          <a:prstGeom prst="rect">
            <a:avLst/>
          </a:prstGeom>
          <a:noFill/>
        </p:spPr>
        <p:txBody>
          <a:bodyPr wrap="square" rtlCol="0" anchor="ctr">
            <a:spAutoFit/>
          </a:bodyPr>
          <a:lstStyle/>
          <a:p>
            <a:pPr algn="ctr"/>
            <a:r>
              <a:rPr lang="en-GB">
                <a:solidFill>
                  <a:schemeClr val="bg1"/>
                </a:solidFill>
              </a:rPr>
              <a:t>Drain Water</a:t>
            </a:r>
          </a:p>
        </p:txBody>
      </p:sp>
      <p:sp>
        <p:nvSpPr>
          <p:cNvPr id="36" name="TextBox 35">
            <a:extLst>
              <a:ext uri="{FF2B5EF4-FFF2-40B4-BE49-F238E27FC236}">
                <a16:creationId xmlns:a16="http://schemas.microsoft.com/office/drawing/2014/main" id="{F232621D-8464-54B8-DD2C-295AFB409880}"/>
              </a:ext>
            </a:extLst>
          </p:cNvPr>
          <p:cNvSpPr txBox="1"/>
          <p:nvPr/>
        </p:nvSpPr>
        <p:spPr>
          <a:xfrm>
            <a:off x="7877666" y="3566826"/>
            <a:ext cx="2237294" cy="369332"/>
          </a:xfrm>
          <a:prstGeom prst="rect">
            <a:avLst/>
          </a:prstGeom>
          <a:noFill/>
        </p:spPr>
        <p:txBody>
          <a:bodyPr wrap="square" rtlCol="0" anchor="ctr">
            <a:spAutoFit/>
          </a:bodyPr>
          <a:lstStyle/>
          <a:p>
            <a:pPr algn="ctr"/>
            <a:r>
              <a:rPr lang="en-GB">
                <a:solidFill>
                  <a:schemeClr val="bg1"/>
                </a:solidFill>
              </a:rPr>
              <a:t>Household Water</a:t>
            </a:r>
          </a:p>
        </p:txBody>
      </p:sp>
      <p:sp>
        <p:nvSpPr>
          <p:cNvPr id="39" name="TextBox 38">
            <a:extLst>
              <a:ext uri="{FF2B5EF4-FFF2-40B4-BE49-F238E27FC236}">
                <a16:creationId xmlns:a16="http://schemas.microsoft.com/office/drawing/2014/main" id="{B45DBDD0-2CD2-F92D-8902-90749D6A898E}"/>
              </a:ext>
            </a:extLst>
          </p:cNvPr>
          <p:cNvSpPr txBox="1"/>
          <p:nvPr/>
        </p:nvSpPr>
        <p:spPr>
          <a:xfrm>
            <a:off x="5173943" y="5502666"/>
            <a:ext cx="1640264" cy="1077218"/>
          </a:xfrm>
          <a:prstGeom prst="rect">
            <a:avLst/>
          </a:prstGeom>
          <a:noFill/>
        </p:spPr>
        <p:txBody>
          <a:bodyPr wrap="square" rtlCol="0" anchor="ctr">
            <a:spAutoFit/>
          </a:bodyPr>
          <a:lstStyle/>
          <a:p>
            <a:pPr algn="ctr"/>
            <a:r>
              <a:rPr lang="en-GB" sz="3200" b="1">
                <a:solidFill>
                  <a:schemeClr val="accent4">
                    <a:lumMod val="60000"/>
                    <a:lumOff val="40000"/>
                  </a:schemeClr>
                </a:solidFill>
              </a:rPr>
              <a:t>⚡ </a:t>
            </a:r>
            <a:br>
              <a:rPr lang="en-GB" sz="3200" b="1">
                <a:solidFill>
                  <a:schemeClr val="accent4">
                    <a:lumMod val="60000"/>
                    <a:lumOff val="40000"/>
                  </a:schemeClr>
                </a:solidFill>
              </a:rPr>
            </a:br>
            <a:r>
              <a:rPr lang="en-GB" sz="3200" b="1">
                <a:solidFill>
                  <a:schemeClr val="accent4">
                    <a:lumMod val="60000"/>
                    <a:lumOff val="40000"/>
                  </a:schemeClr>
                </a:solidFill>
              </a:rPr>
              <a:t>1kW</a:t>
            </a:r>
          </a:p>
        </p:txBody>
      </p:sp>
      <p:sp>
        <p:nvSpPr>
          <p:cNvPr id="40" name="TextBox 39">
            <a:extLst>
              <a:ext uri="{FF2B5EF4-FFF2-40B4-BE49-F238E27FC236}">
                <a16:creationId xmlns:a16="http://schemas.microsoft.com/office/drawing/2014/main" id="{08DA543F-5223-328C-DAF1-56CE0E79810C}"/>
              </a:ext>
            </a:extLst>
          </p:cNvPr>
          <p:cNvSpPr txBox="1"/>
          <p:nvPr/>
        </p:nvSpPr>
        <p:spPr>
          <a:xfrm>
            <a:off x="1232363" y="3211223"/>
            <a:ext cx="1640264" cy="1077218"/>
          </a:xfrm>
          <a:prstGeom prst="rect">
            <a:avLst/>
          </a:prstGeom>
          <a:noFill/>
        </p:spPr>
        <p:txBody>
          <a:bodyPr wrap="square" rtlCol="0" anchor="ctr">
            <a:spAutoFit/>
          </a:bodyPr>
          <a:lstStyle/>
          <a:p>
            <a:pPr algn="ctr"/>
            <a:r>
              <a:rPr lang="en-GB" sz="3200" b="1">
                <a:solidFill>
                  <a:schemeClr val="accent4">
                    <a:lumMod val="60000"/>
                    <a:lumOff val="40000"/>
                  </a:schemeClr>
                </a:solidFill>
              </a:rPr>
              <a:t>🔥</a:t>
            </a:r>
            <a:br>
              <a:rPr lang="en-GB" sz="3200" b="1">
                <a:solidFill>
                  <a:schemeClr val="accent4">
                    <a:lumMod val="60000"/>
                    <a:lumOff val="40000"/>
                  </a:schemeClr>
                </a:solidFill>
              </a:rPr>
            </a:br>
            <a:r>
              <a:rPr lang="en-GB" sz="3200" b="1">
                <a:solidFill>
                  <a:schemeClr val="accent4">
                    <a:lumMod val="60000"/>
                    <a:lumOff val="40000"/>
                  </a:schemeClr>
                </a:solidFill>
              </a:rPr>
              <a:t>&gt;3.5kW</a:t>
            </a:r>
          </a:p>
        </p:txBody>
      </p:sp>
      <p:sp>
        <p:nvSpPr>
          <p:cNvPr id="41" name="TextBox 40">
            <a:extLst>
              <a:ext uri="{FF2B5EF4-FFF2-40B4-BE49-F238E27FC236}">
                <a16:creationId xmlns:a16="http://schemas.microsoft.com/office/drawing/2014/main" id="{55EF3B19-B6C2-BB18-6D48-9414A66BEB1E}"/>
              </a:ext>
            </a:extLst>
          </p:cNvPr>
          <p:cNvSpPr txBox="1"/>
          <p:nvPr/>
        </p:nvSpPr>
        <p:spPr>
          <a:xfrm>
            <a:off x="9652267" y="3211223"/>
            <a:ext cx="1640264" cy="1077218"/>
          </a:xfrm>
          <a:prstGeom prst="rect">
            <a:avLst/>
          </a:prstGeom>
          <a:noFill/>
        </p:spPr>
        <p:txBody>
          <a:bodyPr wrap="square" rtlCol="0" anchor="ctr">
            <a:spAutoFit/>
          </a:bodyPr>
          <a:lstStyle/>
          <a:p>
            <a:pPr algn="ctr"/>
            <a:r>
              <a:rPr lang="en-GB" sz="3200" b="1">
                <a:solidFill>
                  <a:schemeClr val="accent4">
                    <a:lumMod val="60000"/>
                    <a:lumOff val="40000"/>
                  </a:schemeClr>
                </a:solidFill>
              </a:rPr>
              <a:t>🔥</a:t>
            </a:r>
            <a:br>
              <a:rPr lang="en-GB" sz="3200" b="1">
                <a:solidFill>
                  <a:schemeClr val="accent4">
                    <a:lumMod val="60000"/>
                    <a:lumOff val="40000"/>
                  </a:schemeClr>
                </a:solidFill>
              </a:rPr>
            </a:br>
            <a:r>
              <a:rPr lang="en-GB" sz="3200" b="1">
                <a:solidFill>
                  <a:schemeClr val="accent4">
                    <a:lumMod val="60000"/>
                    <a:lumOff val="40000"/>
                  </a:schemeClr>
                </a:solidFill>
              </a:rPr>
              <a:t>4.5kW</a:t>
            </a:r>
          </a:p>
        </p:txBody>
      </p:sp>
      <p:sp>
        <p:nvSpPr>
          <p:cNvPr id="42" name="Block Arc 41">
            <a:extLst>
              <a:ext uri="{FF2B5EF4-FFF2-40B4-BE49-F238E27FC236}">
                <a16:creationId xmlns:a16="http://schemas.microsoft.com/office/drawing/2014/main" id="{9884E4F7-8C8F-EB58-4A85-8511B5714A18}"/>
              </a:ext>
            </a:extLst>
          </p:cNvPr>
          <p:cNvSpPr/>
          <p:nvPr/>
        </p:nvSpPr>
        <p:spPr>
          <a:xfrm rot="5585131">
            <a:off x="3785974" y="2920520"/>
            <a:ext cx="1147385" cy="1740203"/>
          </a:xfrm>
          <a:prstGeom prst="blockArc">
            <a:avLst>
              <a:gd name="adj1" fmla="val 10800000"/>
              <a:gd name="adj2" fmla="val 21480720"/>
              <a:gd name="adj3" fmla="val 25824"/>
            </a:avLst>
          </a:prstGeom>
          <a:gradFill>
            <a:gsLst>
              <a:gs pos="29000">
                <a:schemeClr val="accent2">
                  <a:lumMod val="20000"/>
                  <a:lumOff val="80000"/>
                </a:schemeClr>
              </a:gs>
              <a:gs pos="55000">
                <a:schemeClr val="accent2">
                  <a:lumMod val="60000"/>
                  <a:lumOff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Arrow: Bent 26">
            <a:extLst>
              <a:ext uri="{FF2B5EF4-FFF2-40B4-BE49-F238E27FC236}">
                <a16:creationId xmlns:a16="http://schemas.microsoft.com/office/drawing/2014/main" id="{21D0177E-65A0-D026-BF96-EEFDB6FDC7AE}"/>
              </a:ext>
            </a:extLst>
          </p:cNvPr>
          <p:cNvSpPr/>
          <p:nvPr/>
        </p:nvSpPr>
        <p:spPr>
          <a:xfrm flipV="1">
            <a:off x="3592411" y="2631477"/>
            <a:ext cx="1138288" cy="1135915"/>
          </a:xfrm>
          <a:prstGeom prst="bentArrow">
            <a:avLst>
              <a:gd name="adj1" fmla="val 25000"/>
              <a:gd name="adj2" fmla="val 35197"/>
              <a:gd name="adj3" fmla="val 37343"/>
              <a:gd name="adj4" fmla="val 40530"/>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3" name="Block Arc 42">
            <a:extLst>
              <a:ext uri="{FF2B5EF4-FFF2-40B4-BE49-F238E27FC236}">
                <a16:creationId xmlns:a16="http://schemas.microsoft.com/office/drawing/2014/main" id="{689017AD-6FD2-00F7-8118-947A6CD4612B}"/>
              </a:ext>
            </a:extLst>
          </p:cNvPr>
          <p:cNvSpPr/>
          <p:nvPr/>
        </p:nvSpPr>
        <p:spPr>
          <a:xfrm rot="16200000">
            <a:off x="6805436" y="2913535"/>
            <a:ext cx="1657805" cy="1640263"/>
          </a:xfrm>
          <a:prstGeom prst="blockArc">
            <a:avLst>
              <a:gd name="adj1" fmla="val 10800000"/>
              <a:gd name="adj2" fmla="val 21553522"/>
              <a:gd name="adj3" fmla="val 24765"/>
            </a:avLst>
          </a:prstGeom>
          <a:gradFill flip="none" rotWithShape="1">
            <a:gsLst>
              <a:gs pos="22000">
                <a:schemeClr val="accent2">
                  <a:lumMod val="75000"/>
                </a:schemeClr>
              </a:gs>
              <a:gs pos="47000">
                <a:schemeClr val="accent2">
                  <a:lumMod val="40000"/>
                  <a:lumOff val="60000"/>
                </a:schemeClr>
              </a:gs>
              <a:gs pos="65000">
                <a:schemeClr val="accent5">
                  <a:lumMod val="60000"/>
                  <a:lumOff val="4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4" name="Arrow: Right 43">
            <a:extLst>
              <a:ext uri="{FF2B5EF4-FFF2-40B4-BE49-F238E27FC236}">
                <a16:creationId xmlns:a16="http://schemas.microsoft.com/office/drawing/2014/main" id="{A8659D3D-C42E-8C81-9AEF-0AB44F64449B}"/>
              </a:ext>
            </a:extLst>
          </p:cNvPr>
          <p:cNvSpPr/>
          <p:nvPr/>
        </p:nvSpPr>
        <p:spPr>
          <a:xfrm>
            <a:off x="5382228" y="3199434"/>
            <a:ext cx="1252276" cy="399114"/>
          </a:xfrm>
          <a:prstGeom prst="rightArrow">
            <a:avLst/>
          </a:prstGeom>
          <a:pattFill prst="pct10">
            <a:fgClr>
              <a:schemeClr val="accent2">
                <a:lumMod val="20000"/>
                <a:lumOff val="80000"/>
              </a:schemeClr>
            </a:fgClr>
            <a:bgClr>
              <a:schemeClr val="accent2">
                <a:lumMod val="60000"/>
                <a:lumOff val="40000"/>
              </a:schemeClr>
            </a:bgClr>
          </a:patt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07715913-192B-748B-53C7-579073ED5DEF}"/>
              </a:ext>
            </a:extLst>
          </p:cNvPr>
          <p:cNvSpPr txBox="1"/>
          <p:nvPr/>
        </p:nvSpPr>
        <p:spPr>
          <a:xfrm>
            <a:off x="5037152" y="2904764"/>
            <a:ext cx="2017929" cy="369332"/>
          </a:xfrm>
          <a:prstGeom prst="rect">
            <a:avLst/>
          </a:prstGeom>
          <a:noFill/>
        </p:spPr>
        <p:txBody>
          <a:bodyPr wrap="square" rtlCol="0" anchor="ctr">
            <a:spAutoFit/>
          </a:bodyPr>
          <a:lstStyle/>
          <a:p>
            <a:pPr algn="ctr"/>
            <a:r>
              <a:rPr lang="en-GB">
                <a:solidFill>
                  <a:schemeClr val="accent2">
                    <a:lumMod val="75000"/>
                  </a:schemeClr>
                </a:solidFill>
              </a:rPr>
              <a:t>Thermal Energy</a:t>
            </a:r>
          </a:p>
        </p:txBody>
      </p:sp>
      <p:sp>
        <p:nvSpPr>
          <p:cNvPr id="46" name="Title 1">
            <a:extLst>
              <a:ext uri="{FF2B5EF4-FFF2-40B4-BE49-F238E27FC236}">
                <a16:creationId xmlns:a16="http://schemas.microsoft.com/office/drawing/2014/main" id="{D8F993B8-9A5F-6CB2-B518-81C20B60C176}"/>
              </a:ext>
              <a:ext uri="{C183D7F6-B498-43B3-948B-1728B52AA6E4}">
                <adec:decorative xmlns:adec="http://schemas.microsoft.com/office/drawing/2017/decorative" val="0"/>
              </a:ext>
            </a:extLst>
          </p:cNvPr>
          <p:cNvSpPr txBox="1">
            <a:spLocks/>
          </p:cNvSpPr>
          <p:nvPr/>
        </p:nvSpPr>
        <p:spPr>
          <a:xfrm>
            <a:off x="1136376" y="785984"/>
            <a:ext cx="9907308" cy="9909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r>
              <a:rPr lang="en-GB"/>
              <a:t>Our SOLUTION – Drain Water Heat Pump</a:t>
            </a:r>
            <a:endParaRPr lang="en-US"/>
          </a:p>
        </p:txBody>
      </p:sp>
      <p:grpSp>
        <p:nvGrpSpPr>
          <p:cNvPr id="52" name="Group 51">
            <a:extLst>
              <a:ext uri="{FF2B5EF4-FFF2-40B4-BE49-F238E27FC236}">
                <a16:creationId xmlns:a16="http://schemas.microsoft.com/office/drawing/2014/main" id="{CD0475AF-3C15-7B79-7F0A-7DA7B9F0E574}"/>
              </a:ext>
            </a:extLst>
          </p:cNvPr>
          <p:cNvGrpSpPr/>
          <p:nvPr/>
        </p:nvGrpSpPr>
        <p:grpSpPr>
          <a:xfrm>
            <a:off x="9755855" y="5116152"/>
            <a:ext cx="1981966" cy="1319163"/>
            <a:chOff x="7429057" y="5020470"/>
            <a:chExt cx="2226884" cy="1541220"/>
          </a:xfrm>
        </p:grpSpPr>
        <p:sp>
          <p:nvSpPr>
            <p:cNvPr id="49" name="Rectangle 48">
              <a:extLst>
                <a:ext uri="{FF2B5EF4-FFF2-40B4-BE49-F238E27FC236}">
                  <a16:creationId xmlns:a16="http://schemas.microsoft.com/office/drawing/2014/main" id="{B6BF13F2-5289-2611-C55D-B41977BEEDE9}"/>
                </a:ext>
              </a:extLst>
            </p:cNvPr>
            <p:cNvSpPr/>
            <p:nvPr/>
          </p:nvSpPr>
          <p:spPr>
            <a:xfrm>
              <a:off x="7429057" y="5020470"/>
              <a:ext cx="2226884" cy="154122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endParaRPr>
            </a:p>
            <a:p>
              <a:pPr algn="ctr"/>
              <a:br>
                <a:rPr lang="en-GB" sz="2000">
                  <a:solidFill>
                    <a:schemeClr val="tx1"/>
                  </a:solidFill>
                </a:rPr>
              </a:br>
              <a:r>
                <a:rPr lang="en-GB" sz="2000">
                  <a:solidFill>
                    <a:schemeClr val="tx1"/>
                  </a:solidFill>
                </a:rPr>
                <a:t>Optimisation Platform</a:t>
              </a:r>
            </a:p>
          </p:txBody>
        </p:sp>
        <p:pic>
          <p:nvPicPr>
            <p:cNvPr id="51" name="Graphic 50" descr="Artificial Intelligence outline">
              <a:extLst>
                <a:ext uri="{FF2B5EF4-FFF2-40B4-BE49-F238E27FC236}">
                  <a16:creationId xmlns:a16="http://schemas.microsoft.com/office/drawing/2014/main" id="{668515B9-5BB4-DD02-D990-5B180CD66C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90815" y="5022808"/>
              <a:ext cx="703369" cy="703369"/>
            </a:xfrm>
            <a:prstGeom prst="rect">
              <a:avLst/>
            </a:prstGeom>
          </p:spPr>
        </p:pic>
      </p:grpSp>
      <p:cxnSp>
        <p:nvCxnSpPr>
          <p:cNvPr id="54" name="Straight Arrow Connector 53">
            <a:extLst>
              <a:ext uri="{FF2B5EF4-FFF2-40B4-BE49-F238E27FC236}">
                <a16:creationId xmlns:a16="http://schemas.microsoft.com/office/drawing/2014/main" id="{9B39E69F-5095-314C-AFAD-7913B841EB20}"/>
              </a:ext>
            </a:extLst>
          </p:cNvPr>
          <p:cNvCxnSpPr>
            <a:cxnSpLocks/>
          </p:cNvCxnSpPr>
          <p:nvPr/>
        </p:nvCxnSpPr>
        <p:spPr>
          <a:xfrm>
            <a:off x="6774560" y="4809430"/>
            <a:ext cx="2979036" cy="693236"/>
          </a:xfrm>
          <a:prstGeom prst="straightConnector1">
            <a:avLst/>
          </a:prstGeom>
          <a:ln w="57150">
            <a:solidFill>
              <a:schemeClr val="accent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64A5183-93C1-1018-4CC8-F50B9BF4F65F}"/>
              </a:ext>
            </a:extLst>
          </p:cNvPr>
          <p:cNvSpPr/>
          <p:nvPr/>
        </p:nvSpPr>
        <p:spPr>
          <a:xfrm>
            <a:off x="8407564" y="5033473"/>
            <a:ext cx="759124" cy="58375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solidFill>
            </a:endParaRPr>
          </a:p>
        </p:txBody>
      </p:sp>
      <p:pic>
        <p:nvPicPr>
          <p:cNvPr id="59" name="Graphic 58" descr="Wireless outline">
            <a:extLst>
              <a:ext uri="{FF2B5EF4-FFF2-40B4-BE49-F238E27FC236}">
                <a16:creationId xmlns:a16="http://schemas.microsoft.com/office/drawing/2014/main" id="{BA5490CB-1C38-ED46-E70F-9D212F2970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5400000">
            <a:off x="8367916" y="4771223"/>
            <a:ext cx="914400" cy="914400"/>
          </a:xfrm>
          <a:prstGeom prst="rect">
            <a:avLst/>
          </a:prstGeom>
        </p:spPr>
      </p:pic>
    </p:spTree>
    <p:extLst>
      <p:ext uri="{BB962C8B-B14F-4D97-AF65-F5344CB8AC3E}">
        <p14:creationId xmlns:p14="http://schemas.microsoft.com/office/powerpoint/2010/main" val="15939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7B048FD-DAC6-D285-FC86-102170321900}"/>
              </a:ext>
            </a:extLst>
          </p:cNvPr>
          <p:cNvGraphicFramePr>
            <a:graphicFrameLocks noChangeAspect="1"/>
          </p:cNvGraphicFramePr>
          <p:nvPr>
            <p:custDataLst>
              <p:tags r:id="rId1"/>
            </p:custDataLst>
            <p:extLst>
              <p:ext uri="{D42A27DB-BD31-4B8C-83A1-F6EECF244321}">
                <p14:modId xmlns:p14="http://schemas.microsoft.com/office/powerpoint/2010/main" val="31191018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7" name="think-cell data - do not delete" hidden="1">
                        <a:extLst>
                          <a:ext uri="{FF2B5EF4-FFF2-40B4-BE49-F238E27FC236}">
                            <a16:creationId xmlns:a16="http://schemas.microsoft.com/office/drawing/2014/main" id="{17B048FD-DAC6-D285-FC86-1021703219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 name="Straight Arrow Connector 4">
            <a:extLst>
              <a:ext uri="{FF2B5EF4-FFF2-40B4-BE49-F238E27FC236}">
                <a16:creationId xmlns:a16="http://schemas.microsoft.com/office/drawing/2014/main" id="{88A2CA5B-11A1-841A-4C47-42DA0BA87156}"/>
              </a:ext>
            </a:extLst>
          </p:cNvPr>
          <p:cNvCxnSpPr>
            <a:cxnSpLocks/>
          </p:cNvCxnSpPr>
          <p:nvPr/>
        </p:nvCxnSpPr>
        <p:spPr>
          <a:xfrm flipH="1" flipV="1">
            <a:off x="5962797" y="4970197"/>
            <a:ext cx="2756170" cy="111444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28" name="Text Placeholder 28">
            <a:extLst>
              <a:ext uri="{FF2B5EF4-FFF2-40B4-BE49-F238E27FC236}">
                <a16:creationId xmlns:a16="http://schemas.microsoft.com/office/drawing/2014/main" id="{A60B39FA-D943-F116-9952-9B5C5B069351}"/>
              </a:ext>
            </a:extLst>
          </p:cNvPr>
          <p:cNvSpPr txBox="1">
            <a:spLocks/>
          </p:cNvSpPr>
          <p:nvPr/>
        </p:nvSpPr>
        <p:spPr>
          <a:xfrm>
            <a:off x="2611295" y="4222856"/>
            <a:ext cx="1219614" cy="301490"/>
          </a:xfrm>
          <a:prstGeom prst="rect">
            <a:avLst/>
          </a:prstGeom>
          <a:solidFill>
            <a:schemeClr val="tx1"/>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a:solidFill>
                  <a:schemeClr val="bg1"/>
                </a:solidFill>
              </a:rPr>
              <a:t>Heat Exchanger</a:t>
            </a:r>
            <a:endParaRPr lang="en-US"/>
          </a:p>
        </p:txBody>
      </p:sp>
      <p:sp>
        <p:nvSpPr>
          <p:cNvPr id="3" name="Oval 2">
            <a:extLst>
              <a:ext uri="{FF2B5EF4-FFF2-40B4-BE49-F238E27FC236}">
                <a16:creationId xmlns:a16="http://schemas.microsoft.com/office/drawing/2014/main" id="{4BC671AC-EAB7-C7C4-8BEB-FA79C42B6438}"/>
              </a:ext>
            </a:extLst>
          </p:cNvPr>
          <p:cNvSpPr/>
          <p:nvPr/>
        </p:nvSpPr>
        <p:spPr>
          <a:xfrm>
            <a:off x="1228875" y="1889261"/>
            <a:ext cx="1562761" cy="1500657"/>
          </a:xfrm>
          <a:prstGeom prst="ellipse">
            <a:avLst/>
          </a:prstGeom>
          <a:solidFill>
            <a:schemeClr val="bg2">
              <a:lumMod val="75000"/>
            </a:schemeClr>
          </a:solidFill>
          <a:ln>
            <a:solidFill>
              <a:srgbClr val="070B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EABAB"/>
              </a:solidFill>
            </a:endParaRPr>
          </a:p>
        </p:txBody>
      </p:sp>
      <p:sp>
        <p:nvSpPr>
          <p:cNvPr id="15" name="TextBox 14">
            <a:extLst>
              <a:ext uri="{FF2B5EF4-FFF2-40B4-BE49-F238E27FC236}">
                <a16:creationId xmlns:a16="http://schemas.microsoft.com/office/drawing/2014/main" id="{757FE996-4BC4-E471-E772-0E1FCD40BB25}"/>
              </a:ext>
            </a:extLst>
          </p:cNvPr>
          <p:cNvSpPr txBox="1"/>
          <p:nvPr/>
        </p:nvSpPr>
        <p:spPr>
          <a:xfrm>
            <a:off x="983641" y="1579945"/>
            <a:ext cx="21856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rPr>
              <a:t>Heat Pump Supplier</a:t>
            </a:r>
          </a:p>
        </p:txBody>
      </p:sp>
      <p:cxnSp>
        <p:nvCxnSpPr>
          <p:cNvPr id="21" name="Straight Arrow Connector 20">
            <a:extLst>
              <a:ext uri="{FF2B5EF4-FFF2-40B4-BE49-F238E27FC236}">
                <a16:creationId xmlns:a16="http://schemas.microsoft.com/office/drawing/2014/main" id="{F6FC1A52-8BC9-9277-CFF9-4B94BCE93B36}"/>
              </a:ext>
            </a:extLst>
          </p:cNvPr>
          <p:cNvCxnSpPr/>
          <p:nvPr/>
        </p:nvCxnSpPr>
        <p:spPr>
          <a:xfrm>
            <a:off x="2745713" y="2843366"/>
            <a:ext cx="1318846" cy="5509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3" name="Text Placeholder 28">
            <a:extLst>
              <a:ext uri="{FF2B5EF4-FFF2-40B4-BE49-F238E27FC236}">
                <a16:creationId xmlns:a16="http://schemas.microsoft.com/office/drawing/2014/main" id="{FC8466E2-E9B3-8217-2EE7-4E4C6CA3DF4E}"/>
              </a:ext>
            </a:extLst>
          </p:cNvPr>
          <p:cNvSpPr txBox="1">
            <a:spLocks/>
          </p:cNvSpPr>
          <p:nvPr/>
        </p:nvSpPr>
        <p:spPr>
          <a:xfrm>
            <a:off x="3010669" y="2611532"/>
            <a:ext cx="1219614" cy="301490"/>
          </a:xfrm>
          <a:prstGeom prst="rect">
            <a:avLst/>
          </a:prstGeom>
          <a:solidFill>
            <a:schemeClr val="tx1"/>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a:solidFill>
                  <a:schemeClr val="bg1"/>
                </a:solidFill>
              </a:rPr>
              <a:t>HP Equipment </a:t>
            </a:r>
            <a:r>
              <a:rPr lang="en-US" sz="1200"/>
              <a:t> </a:t>
            </a:r>
            <a:endParaRPr lang="en-US"/>
          </a:p>
        </p:txBody>
      </p:sp>
      <p:sp>
        <p:nvSpPr>
          <p:cNvPr id="33" name="Oval 32">
            <a:extLst>
              <a:ext uri="{FF2B5EF4-FFF2-40B4-BE49-F238E27FC236}">
                <a16:creationId xmlns:a16="http://schemas.microsoft.com/office/drawing/2014/main" id="{F79174D7-E396-452B-AFA0-DF9DE8721AC7}"/>
              </a:ext>
            </a:extLst>
          </p:cNvPr>
          <p:cNvSpPr/>
          <p:nvPr/>
        </p:nvSpPr>
        <p:spPr>
          <a:xfrm>
            <a:off x="8516776" y="4509167"/>
            <a:ext cx="2122894" cy="2222540"/>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8">
            <a:extLst>
              <a:ext uri="{FF2B5EF4-FFF2-40B4-BE49-F238E27FC236}">
                <a16:creationId xmlns:a16="http://schemas.microsoft.com/office/drawing/2014/main" id="{F135A53D-D107-8211-9C29-FAC3C13B8DC4}"/>
              </a:ext>
            </a:extLst>
          </p:cNvPr>
          <p:cNvSpPr txBox="1">
            <a:spLocks/>
          </p:cNvSpPr>
          <p:nvPr/>
        </p:nvSpPr>
        <p:spPr>
          <a:xfrm>
            <a:off x="8506710" y="4761690"/>
            <a:ext cx="2145049" cy="337657"/>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br>
              <a:rPr lang="en-US">
                <a:solidFill>
                  <a:schemeClr val="bg1"/>
                </a:solidFill>
              </a:rPr>
            </a:br>
            <a:r>
              <a:rPr lang="en-US">
                <a:solidFill>
                  <a:schemeClr val="bg1"/>
                </a:solidFill>
              </a:rPr>
              <a:t>B2B</a:t>
            </a:r>
            <a:br>
              <a:rPr lang="en-US">
                <a:solidFill>
                  <a:schemeClr val="bg1"/>
                </a:solidFill>
              </a:rPr>
            </a:br>
            <a:r>
              <a:rPr lang="en-US">
                <a:solidFill>
                  <a:schemeClr val="bg1"/>
                </a:solidFill>
              </a:rPr>
              <a:t>Hotels, </a:t>
            </a:r>
            <a:br>
              <a:rPr lang="en-US">
                <a:solidFill>
                  <a:schemeClr val="bg1"/>
                </a:solidFill>
              </a:rPr>
            </a:br>
            <a:r>
              <a:rPr lang="en-US">
                <a:solidFill>
                  <a:schemeClr val="bg1"/>
                </a:solidFill>
              </a:rPr>
              <a:t>Hospitals etc.</a:t>
            </a:r>
            <a:r>
              <a:rPr lang="en-US">
                <a:solidFill>
                  <a:schemeClr val="tx1">
                    <a:lumMod val="65000"/>
                    <a:lumOff val="35000"/>
                  </a:schemeClr>
                </a:solidFill>
              </a:rPr>
              <a:t> </a:t>
            </a:r>
          </a:p>
        </p:txBody>
      </p:sp>
      <p:pic>
        <p:nvPicPr>
          <p:cNvPr id="37" name="Graphic 36" descr="Building with solid fill">
            <a:extLst>
              <a:ext uri="{FF2B5EF4-FFF2-40B4-BE49-F238E27FC236}">
                <a16:creationId xmlns:a16="http://schemas.microsoft.com/office/drawing/2014/main" id="{74996AD9-810F-7CFE-09CF-83989B1370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71709" y="5324256"/>
            <a:ext cx="1019907" cy="996461"/>
          </a:xfrm>
          <a:prstGeom prst="rect">
            <a:avLst/>
          </a:prstGeom>
        </p:spPr>
      </p:pic>
      <p:sp>
        <p:nvSpPr>
          <p:cNvPr id="45" name="Oval 44">
            <a:extLst>
              <a:ext uri="{FF2B5EF4-FFF2-40B4-BE49-F238E27FC236}">
                <a16:creationId xmlns:a16="http://schemas.microsoft.com/office/drawing/2014/main" id="{48BEE970-DE1F-BCFA-BA46-9ACFD6D59344}"/>
              </a:ext>
            </a:extLst>
          </p:cNvPr>
          <p:cNvSpPr/>
          <p:nvPr/>
        </p:nvSpPr>
        <p:spPr>
          <a:xfrm>
            <a:off x="8633747" y="1617477"/>
            <a:ext cx="1887976" cy="190639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7" name="Graphic 46" descr="Tools with solid fill">
            <a:extLst>
              <a:ext uri="{FF2B5EF4-FFF2-40B4-BE49-F238E27FC236}">
                <a16:creationId xmlns:a16="http://schemas.microsoft.com/office/drawing/2014/main" id="{868892F2-9840-D721-5FF2-9EADA8D2B8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60360" y="2044972"/>
            <a:ext cx="916978" cy="927786"/>
          </a:xfrm>
          <a:prstGeom prst="rect">
            <a:avLst/>
          </a:prstGeom>
        </p:spPr>
      </p:pic>
      <p:sp>
        <p:nvSpPr>
          <p:cNvPr id="49" name="Text Placeholder 8">
            <a:extLst>
              <a:ext uri="{FF2B5EF4-FFF2-40B4-BE49-F238E27FC236}">
                <a16:creationId xmlns:a16="http://schemas.microsoft.com/office/drawing/2014/main" id="{8C4F1481-D384-FFC8-60C6-E9707DB98E39}"/>
              </a:ext>
            </a:extLst>
          </p:cNvPr>
          <p:cNvSpPr txBox="1">
            <a:spLocks/>
          </p:cNvSpPr>
          <p:nvPr/>
        </p:nvSpPr>
        <p:spPr>
          <a:xfrm>
            <a:off x="8336934" y="1262227"/>
            <a:ext cx="2485018" cy="337657"/>
          </a:xfrm>
          <a:prstGeom prst="rect">
            <a:avLst/>
          </a:prstGeom>
          <a:solidFill>
            <a:schemeClr val="tx1"/>
          </a:solidFill>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solidFill>
                  <a:schemeClr val="bg1"/>
                </a:solidFill>
              </a:rPr>
              <a:t>Installation Company </a:t>
            </a:r>
          </a:p>
        </p:txBody>
      </p:sp>
      <p:cxnSp>
        <p:nvCxnSpPr>
          <p:cNvPr id="51" name="Straight Arrow Connector 50">
            <a:extLst>
              <a:ext uri="{FF2B5EF4-FFF2-40B4-BE49-F238E27FC236}">
                <a16:creationId xmlns:a16="http://schemas.microsoft.com/office/drawing/2014/main" id="{93FA5960-29AC-153F-D5FA-6DA64A931BD1}"/>
              </a:ext>
            </a:extLst>
          </p:cNvPr>
          <p:cNvCxnSpPr>
            <a:cxnSpLocks/>
            <a:stCxn id="45" idx="4"/>
            <a:endCxn id="33" idx="0"/>
          </p:cNvCxnSpPr>
          <p:nvPr/>
        </p:nvCxnSpPr>
        <p:spPr>
          <a:xfrm>
            <a:off x="9577735" y="3523868"/>
            <a:ext cx="488" cy="9852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3" name="Text Placeholder 28">
            <a:extLst>
              <a:ext uri="{FF2B5EF4-FFF2-40B4-BE49-F238E27FC236}">
                <a16:creationId xmlns:a16="http://schemas.microsoft.com/office/drawing/2014/main" id="{98B93A69-1818-6140-722F-9A0C745A43A8}"/>
              </a:ext>
            </a:extLst>
          </p:cNvPr>
          <p:cNvSpPr txBox="1">
            <a:spLocks/>
          </p:cNvSpPr>
          <p:nvPr/>
        </p:nvSpPr>
        <p:spPr>
          <a:xfrm>
            <a:off x="8780024" y="3728944"/>
            <a:ext cx="1595422" cy="378939"/>
          </a:xfrm>
          <a:prstGeom prst="rect">
            <a:avLst/>
          </a:prstGeom>
          <a:solidFill>
            <a:schemeClr val="tx1"/>
          </a:solid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a:solidFill>
                  <a:schemeClr val="bg1"/>
                </a:solidFill>
              </a:rPr>
              <a:t>Installation &amp; Maintenance</a:t>
            </a:r>
          </a:p>
        </p:txBody>
      </p:sp>
      <p:sp>
        <p:nvSpPr>
          <p:cNvPr id="63" name="Oval 62">
            <a:extLst>
              <a:ext uri="{FF2B5EF4-FFF2-40B4-BE49-F238E27FC236}">
                <a16:creationId xmlns:a16="http://schemas.microsoft.com/office/drawing/2014/main" id="{62EEF20B-5B15-1753-7487-42B85F6715B0}"/>
              </a:ext>
            </a:extLst>
          </p:cNvPr>
          <p:cNvSpPr/>
          <p:nvPr/>
        </p:nvSpPr>
        <p:spPr>
          <a:xfrm>
            <a:off x="3766918" y="2469291"/>
            <a:ext cx="2755688" cy="2763461"/>
          </a:xfrm>
          <a:prstGeom prst="ellipse">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r>
              <a:rPr lang="en-GB"/>
            </a:br>
            <a:endParaRPr lang="en-GB"/>
          </a:p>
          <a:p>
            <a:pPr algn="ctr"/>
            <a:endParaRPr lang="en-GB"/>
          </a:p>
          <a:p>
            <a:pPr algn="ctr"/>
            <a:br>
              <a:rPr lang="en-GB"/>
            </a:br>
            <a:r>
              <a:rPr lang="en-GB" sz="1400"/>
              <a:t>Based in</a:t>
            </a:r>
            <a:br>
              <a:rPr lang="en-GB" sz="1400"/>
            </a:br>
            <a:r>
              <a:rPr lang="en-GB" sz="1400"/>
              <a:t>Baden-Württemberg,</a:t>
            </a:r>
            <a:br>
              <a:rPr lang="en-GB" sz="1400"/>
            </a:br>
            <a:r>
              <a:rPr lang="en-GB" sz="1400"/>
              <a:t>Germany</a:t>
            </a:r>
            <a:endParaRPr lang="en-GB"/>
          </a:p>
        </p:txBody>
      </p:sp>
      <p:pic>
        <p:nvPicPr>
          <p:cNvPr id="64" name="Picture 63" descr="A black and white logo&#10;&#10;Description automatically generated">
            <a:extLst>
              <a:ext uri="{FF2B5EF4-FFF2-40B4-BE49-F238E27FC236}">
                <a16:creationId xmlns:a16="http://schemas.microsoft.com/office/drawing/2014/main" id="{FCF6A1E5-C147-DA78-7D89-0A2BF3B0FA5E}"/>
              </a:ext>
            </a:extLst>
          </p:cNvPr>
          <p:cNvPicPr>
            <a:picLocks noChangeAspect="1"/>
          </p:cNvPicPr>
          <p:nvPr/>
        </p:nvPicPr>
        <p:blipFill>
          <a:blip r:embed="rId10"/>
          <a:stretch>
            <a:fillRect/>
          </a:stretch>
        </p:blipFill>
        <p:spPr>
          <a:xfrm>
            <a:off x="4024358" y="2762277"/>
            <a:ext cx="2254234" cy="1247339"/>
          </a:xfrm>
          <a:prstGeom prst="rect">
            <a:avLst/>
          </a:prstGeom>
        </p:spPr>
      </p:pic>
      <p:cxnSp>
        <p:nvCxnSpPr>
          <p:cNvPr id="2" name="Straight Arrow Connector 1">
            <a:extLst>
              <a:ext uri="{FF2B5EF4-FFF2-40B4-BE49-F238E27FC236}">
                <a16:creationId xmlns:a16="http://schemas.microsoft.com/office/drawing/2014/main" id="{8169C3DE-810F-CD11-8C5A-017CD2F7AE0F}"/>
              </a:ext>
            </a:extLst>
          </p:cNvPr>
          <p:cNvCxnSpPr>
            <a:cxnSpLocks/>
          </p:cNvCxnSpPr>
          <p:nvPr/>
        </p:nvCxnSpPr>
        <p:spPr>
          <a:xfrm>
            <a:off x="6512886" y="4063186"/>
            <a:ext cx="2206081" cy="8624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14B8CF2-B918-7B38-407C-98CFE5072AF8}"/>
              </a:ext>
            </a:extLst>
          </p:cNvPr>
          <p:cNvCxnSpPr>
            <a:cxnSpLocks/>
          </p:cNvCxnSpPr>
          <p:nvPr/>
        </p:nvCxnSpPr>
        <p:spPr>
          <a:xfrm flipH="1" flipV="1">
            <a:off x="2493665" y="3212642"/>
            <a:ext cx="1279806" cy="449989"/>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pic>
        <p:nvPicPr>
          <p:cNvPr id="13" name="Graphic 12" descr="Factory with solid fill">
            <a:extLst>
              <a:ext uri="{FF2B5EF4-FFF2-40B4-BE49-F238E27FC236}">
                <a16:creationId xmlns:a16="http://schemas.microsoft.com/office/drawing/2014/main" id="{1EEACD7D-9630-A652-E153-ED5AFE57F2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16856" y="2154668"/>
            <a:ext cx="914400" cy="914400"/>
          </a:xfrm>
          <a:prstGeom prst="rect">
            <a:avLst/>
          </a:prstGeom>
        </p:spPr>
      </p:pic>
      <p:cxnSp>
        <p:nvCxnSpPr>
          <p:cNvPr id="14" name="Straight Arrow Connector 13">
            <a:extLst>
              <a:ext uri="{FF2B5EF4-FFF2-40B4-BE49-F238E27FC236}">
                <a16:creationId xmlns:a16="http://schemas.microsoft.com/office/drawing/2014/main" id="{E8C27A53-1FD4-4517-A6F2-C25B0A5E7A95}"/>
              </a:ext>
            </a:extLst>
          </p:cNvPr>
          <p:cNvCxnSpPr>
            <a:cxnSpLocks/>
          </p:cNvCxnSpPr>
          <p:nvPr/>
        </p:nvCxnSpPr>
        <p:spPr>
          <a:xfrm flipV="1">
            <a:off x="6431179" y="3019261"/>
            <a:ext cx="2287788" cy="370562"/>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18" name="Rectangle 17">
            <a:extLst>
              <a:ext uri="{FF2B5EF4-FFF2-40B4-BE49-F238E27FC236}">
                <a16:creationId xmlns:a16="http://schemas.microsoft.com/office/drawing/2014/main" id="{540DBEC0-2A9A-802E-7BD6-8090EDA062EF}"/>
              </a:ext>
            </a:extLst>
          </p:cNvPr>
          <p:cNvSpPr/>
          <p:nvPr/>
        </p:nvSpPr>
        <p:spPr>
          <a:xfrm>
            <a:off x="6821499" y="5231069"/>
            <a:ext cx="751192" cy="64310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Money with solid fill">
            <a:extLst>
              <a:ext uri="{FF2B5EF4-FFF2-40B4-BE49-F238E27FC236}">
                <a16:creationId xmlns:a16="http://schemas.microsoft.com/office/drawing/2014/main" id="{50D2D447-0DDE-F9C5-536F-92910FFFD20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27114" y="5123234"/>
            <a:ext cx="726831" cy="738554"/>
          </a:xfrm>
          <a:prstGeom prst="rect">
            <a:avLst/>
          </a:prstGeom>
        </p:spPr>
      </p:pic>
      <p:sp>
        <p:nvSpPr>
          <p:cNvPr id="19" name="Rectangle 18">
            <a:extLst>
              <a:ext uri="{FF2B5EF4-FFF2-40B4-BE49-F238E27FC236}">
                <a16:creationId xmlns:a16="http://schemas.microsoft.com/office/drawing/2014/main" id="{F8F67924-4017-1172-105A-A2662BD973A2}"/>
              </a:ext>
            </a:extLst>
          </p:cNvPr>
          <p:cNvSpPr/>
          <p:nvPr/>
        </p:nvSpPr>
        <p:spPr>
          <a:xfrm>
            <a:off x="2788745" y="3311468"/>
            <a:ext cx="751192" cy="64310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Money with solid fill">
            <a:extLst>
              <a:ext uri="{FF2B5EF4-FFF2-40B4-BE49-F238E27FC236}">
                <a16:creationId xmlns:a16="http://schemas.microsoft.com/office/drawing/2014/main" id="{CFBD54A0-95EB-4A65-24CB-31B2008F47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34913" y="3129355"/>
            <a:ext cx="726831" cy="738554"/>
          </a:xfrm>
          <a:prstGeom prst="rect">
            <a:avLst/>
          </a:prstGeom>
        </p:spPr>
      </p:pic>
      <p:sp>
        <p:nvSpPr>
          <p:cNvPr id="22" name="Rectangle 21">
            <a:extLst>
              <a:ext uri="{FF2B5EF4-FFF2-40B4-BE49-F238E27FC236}">
                <a16:creationId xmlns:a16="http://schemas.microsoft.com/office/drawing/2014/main" id="{ACD321A6-7F7C-5F59-A718-2ED01105862F}"/>
              </a:ext>
            </a:extLst>
          </p:cNvPr>
          <p:cNvSpPr/>
          <p:nvPr/>
        </p:nvSpPr>
        <p:spPr>
          <a:xfrm>
            <a:off x="7124138" y="2939665"/>
            <a:ext cx="751192" cy="64310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Money with solid fill">
            <a:extLst>
              <a:ext uri="{FF2B5EF4-FFF2-40B4-BE49-F238E27FC236}">
                <a16:creationId xmlns:a16="http://schemas.microsoft.com/office/drawing/2014/main" id="{49858D93-678D-B3E0-D9A4-00C2EA2B5A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35157" y="2821022"/>
            <a:ext cx="726831" cy="738554"/>
          </a:xfrm>
          <a:prstGeom prst="rect">
            <a:avLst/>
          </a:prstGeom>
        </p:spPr>
      </p:pic>
      <p:pic>
        <p:nvPicPr>
          <p:cNvPr id="25" name="Graphic 24" descr="Money with solid fill">
            <a:extLst>
              <a:ext uri="{FF2B5EF4-FFF2-40B4-BE49-F238E27FC236}">
                <a16:creationId xmlns:a16="http://schemas.microsoft.com/office/drawing/2014/main" id="{7442F598-4F90-12A1-FB07-66A3CD7E70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21709" y="5134042"/>
            <a:ext cx="726831" cy="738554"/>
          </a:xfrm>
          <a:prstGeom prst="rect">
            <a:avLst/>
          </a:prstGeom>
        </p:spPr>
      </p:pic>
      <p:sp>
        <p:nvSpPr>
          <p:cNvPr id="16" name="Oval 15">
            <a:extLst>
              <a:ext uri="{FF2B5EF4-FFF2-40B4-BE49-F238E27FC236}">
                <a16:creationId xmlns:a16="http://schemas.microsoft.com/office/drawing/2014/main" id="{03CF7B83-2162-C7B3-C8A2-CA53A1A5A9C9}"/>
              </a:ext>
            </a:extLst>
          </p:cNvPr>
          <p:cNvSpPr/>
          <p:nvPr/>
        </p:nvSpPr>
        <p:spPr>
          <a:xfrm>
            <a:off x="1308914" y="4314641"/>
            <a:ext cx="1562761" cy="1500657"/>
          </a:xfrm>
          <a:prstGeom prst="ellipse">
            <a:avLst/>
          </a:prstGeom>
          <a:solidFill>
            <a:schemeClr val="bg2">
              <a:lumMod val="75000"/>
            </a:schemeClr>
          </a:solidFill>
          <a:ln>
            <a:solidFill>
              <a:srgbClr val="070B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EABAB"/>
              </a:solidFill>
            </a:endParaRPr>
          </a:p>
        </p:txBody>
      </p:sp>
      <p:sp>
        <p:nvSpPr>
          <p:cNvPr id="17" name="TextBox 16">
            <a:extLst>
              <a:ext uri="{FF2B5EF4-FFF2-40B4-BE49-F238E27FC236}">
                <a16:creationId xmlns:a16="http://schemas.microsoft.com/office/drawing/2014/main" id="{F0DE7448-6443-D63D-4D35-B1C3D9D9FA9C}"/>
              </a:ext>
            </a:extLst>
          </p:cNvPr>
          <p:cNvSpPr txBox="1"/>
          <p:nvPr/>
        </p:nvSpPr>
        <p:spPr>
          <a:xfrm>
            <a:off x="1024127" y="3842472"/>
            <a:ext cx="21856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bg1"/>
                </a:solidFill>
              </a:rPr>
              <a:t>Manufacturer from Germany</a:t>
            </a:r>
          </a:p>
        </p:txBody>
      </p:sp>
      <p:pic>
        <p:nvPicPr>
          <p:cNvPr id="26" name="Graphic 25" descr="Ruler with solid fill">
            <a:extLst>
              <a:ext uri="{FF2B5EF4-FFF2-40B4-BE49-F238E27FC236}">
                <a16:creationId xmlns:a16="http://schemas.microsoft.com/office/drawing/2014/main" id="{49639EE2-C148-ED91-F539-3D0FA7D27250}"/>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696895" y="4580048"/>
            <a:ext cx="914400" cy="914400"/>
          </a:xfrm>
          <a:prstGeom prst="rect">
            <a:avLst/>
          </a:prstGeom>
        </p:spPr>
      </p:pic>
      <p:cxnSp>
        <p:nvCxnSpPr>
          <p:cNvPr id="27" name="Straight Arrow Connector 26">
            <a:extLst>
              <a:ext uri="{FF2B5EF4-FFF2-40B4-BE49-F238E27FC236}">
                <a16:creationId xmlns:a16="http://schemas.microsoft.com/office/drawing/2014/main" id="{5D299A21-3CCB-05B5-6C48-D5D69F002E30}"/>
              </a:ext>
            </a:extLst>
          </p:cNvPr>
          <p:cNvCxnSpPr>
            <a:cxnSpLocks/>
          </p:cNvCxnSpPr>
          <p:nvPr/>
        </p:nvCxnSpPr>
        <p:spPr>
          <a:xfrm flipV="1">
            <a:off x="2823418" y="4430205"/>
            <a:ext cx="1016493" cy="33148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24215E3-67FF-4628-8EE3-86F685D66261}"/>
              </a:ext>
            </a:extLst>
          </p:cNvPr>
          <p:cNvCxnSpPr>
            <a:cxnSpLocks/>
            <a:stCxn id="63" idx="3"/>
          </p:cNvCxnSpPr>
          <p:nvPr/>
        </p:nvCxnSpPr>
        <p:spPr>
          <a:xfrm flipH="1">
            <a:off x="2844845" y="4828053"/>
            <a:ext cx="1325634" cy="431221"/>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
        <p:nvSpPr>
          <p:cNvPr id="38" name="Rectangle 37">
            <a:extLst>
              <a:ext uri="{FF2B5EF4-FFF2-40B4-BE49-F238E27FC236}">
                <a16:creationId xmlns:a16="http://schemas.microsoft.com/office/drawing/2014/main" id="{FB381EB6-1BA7-8CE4-82D6-490BE3517B54}"/>
              </a:ext>
            </a:extLst>
          </p:cNvPr>
          <p:cNvSpPr/>
          <p:nvPr/>
        </p:nvSpPr>
        <p:spPr>
          <a:xfrm>
            <a:off x="3191703" y="4715694"/>
            <a:ext cx="751192" cy="643108"/>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Money with solid fill">
            <a:extLst>
              <a:ext uri="{FF2B5EF4-FFF2-40B4-BE49-F238E27FC236}">
                <a16:creationId xmlns:a16="http://schemas.microsoft.com/office/drawing/2014/main" id="{700D28D9-5992-027C-752A-EADF7C3C4F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23097" y="4710757"/>
            <a:ext cx="726831" cy="738554"/>
          </a:xfrm>
          <a:prstGeom prst="rect">
            <a:avLst/>
          </a:prstGeom>
        </p:spPr>
      </p:pic>
      <p:sp>
        <p:nvSpPr>
          <p:cNvPr id="31" name="Text Placeholder 28">
            <a:extLst>
              <a:ext uri="{FF2B5EF4-FFF2-40B4-BE49-F238E27FC236}">
                <a16:creationId xmlns:a16="http://schemas.microsoft.com/office/drawing/2014/main" id="{496DA58A-424F-5A34-A6C7-E2543722CC16}"/>
              </a:ext>
            </a:extLst>
          </p:cNvPr>
          <p:cNvSpPr txBox="1">
            <a:spLocks/>
          </p:cNvSpPr>
          <p:nvPr/>
        </p:nvSpPr>
        <p:spPr>
          <a:xfrm>
            <a:off x="6852456" y="4023740"/>
            <a:ext cx="1564323" cy="950163"/>
          </a:xfrm>
          <a:prstGeom prst="rect">
            <a:avLst/>
          </a:prstGeom>
          <a:solidFill>
            <a:schemeClr val="tx1"/>
          </a:solid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lang="en-US" sz="1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200" err="1">
                <a:solidFill>
                  <a:schemeClr val="bg1"/>
                </a:solidFill>
              </a:rPr>
              <a:t>DrainPower</a:t>
            </a:r>
            <a:r>
              <a:rPr lang="en-US" sz="1200">
                <a:solidFill>
                  <a:schemeClr val="bg1"/>
                </a:solidFill>
              </a:rPr>
              <a:t> </a:t>
            </a:r>
            <a:r>
              <a:rPr lang="en-US" sz="1200" err="1">
                <a:solidFill>
                  <a:schemeClr val="bg1"/>
                </a:solidFill>
              </a:rPr>
              <a:t>HeatPump</a:t>
            </a:r>
            <a:br>
              <a:rPr lang="en-US" sz="1200">
                <a:solidFill>
                  <a:schemeClr val="bg1"/>
                </a:solidFill>
              </a:rPr>
            </a:br>
            <a:r>
              <a:rPr lang="en-US" sz="1200">
                <a:solidFill>
                  <a:schemeClr val="bg1"/>
                </a:solidFill>
              </a:rPr>
              <a:t>and </a:t>
            </a:r>
            <a:br>
              <a:rPr lang="en-US" sz="1200">
                <a:solidFill>
                  <a:schemeClr val="bg1"/>
                </a:solidFill>
              </a:rPr>
            </a:br>
            <a:r>
              <a:rPr lang="en-US" sz="1200">
                <a:solidFill>
                  <a:schemeClr val="bg1"/>
                </a:solidFill>
              </a:rPr>
              <a:t>Monitoring Software</a:t>
            </a:r>
          </a:p>
        </p:txBody>
      </p:sp>
      <p:sp>
        <p:nvSpPr>
          <p:cNvPr id="54" name="Title 1">
            <a:extLst>
              <a:ext uri="{FF2B5EF4-FFF2-40B4-BE49-F238E27FC236}">
                <a16:creationId xmlns:a16="http://schemas.microsoft.com/office/drawing/2014/main" id="{9659B3C0-3758-2EF0-2697-225038AC88B1}"/>
              </a:ext>
              <a:ext uri="{C183D7F6-B498-43B3-948B-1728B52AA6E4}">
                <adec:decorative xmlns:adec="http://schemas.microsoft.com/office/drawing/2017/decorative" val="0"/>
              </a:ext>
            </a:extLst>
          </p:cNvPr>
          <p:cNvSpPr txBox="1">
            <a:spLocks/>
          </p:cNvSpPr>
          <p:nvPr/>
        </p:nvSpPr>
        <p:spPr>
          <a:xfrm>
            <a:off x="1136376" y="785984"/>
            <a:ext cx="9907308" cy="9909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cap="all" spc="150" baseline="0">
                <a:solidFill>
                  <a:schemeClr val="bg1"/>
                </a:solidFill>
                <a:latin typeface="+mj-lt"/>
                <a:ea typeface="+mj-ea"/>
                <a:cs typeface="+mj-cs"/>
              </a:defRPr>
            </a:lvl1pPr>
          </a:lstStyle>
          <a:p>
            <a:r>
              <a:rPr lang="en-US"/>
              <a:t>COMPANY ECOSYSTEM &amp; PARTNERS</a:t>
            </a:r>
          </a:p>
        </p:txBody>
      </p:sp>
    </p:spTree>
    <p:extLst>
      <p:ext uri="{BB962C8B-B14F-4D97-AF65-F5344CB8AC3E}">
        <p14:creationId xmlns:p14="http://schemas.microsoft.com/office/powerpoint/2010/main" val="243295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E95293-00E3-D763-460B-7DB2DCC77CF8}"/>
              </a:ext>
            </a:extLst>
          </p:cNvPr>
          <p:cNvSpPr>
            <a:spLocks noGrp="1"/>
          </p:cNvSpPr>
          <p:nvPr>
            <p:ph type="title"/>
          </p:nvPr>
        </p:nvSpPr>
        <p:spPr>
          <a:xfrm>
            <a:off x="5920169" y="865224"/>
            <a:ext cx="5431971" cy="846301"/>
          </a:xfrm>
        </p:spPr>
        <p:txBody>
          <a:bodyPr/>
          <a:lstStyle/>
          <a:p>
            <a:r>
              <a:rPr lang="es-ES"/>
              <a:t>Table of content</a:t>
            </a:r>
          </a:p>
        </p:txBody>
      </p:sp>
      <p:sp>
        <p:nvSpPr>
          <p:cNvPr id="3" name="Marcador de texto 2">
            <a:extLst>
              <a:ext uri="{FF2B5EF4-FFF2-40B4-BE49-F238E27FC236}">
                <a16:creationId xmlns:a16="http://schemas.microsoft.com/office/drawing/2014/main" id="{BCB84D3E-1344-D0FF-8D00-E84E8E11AB37}"/>
              </a:ext>
            </a:extLst>
          </p:cNvPr>
          <p:cNvSpPr>
            <a:spLocks noGrp="1"/>
          </p:cNvSpPr>
          <p:nvPr>
            <p:ph type="body" sz="quarter" idx="13"/>
          </p:nvPr>
        </p:nvSpPr>
        <p:spPr>
          <a:xfrm>
            <a:off x="5965386" y="2009440"/>
            <a:ext cx="5433204" cy="365125"/>
          </a:xfrm>
        </p:spPr>
        <p:txBody>
          <a:bodyPr vert="horz" lIns="91440" tIns="45720" rIns="91440" bIns="45720" rtlCol="0" anchor="t">
            <a:normAutofit lnSpcReduction="10000"/>
          </a:bodyPr>
          <a:lstStyle/>
          <a:p>
            <a:r>
              <a:rPr lang="en-GB"/>
              <a:t>1. Problem/solution</a:t>
            </a:r>
          </a:p>
        </p:txBody>
      </p:sp>
      <p:sp>
        <p:nvSpPr>
          <p:cNvPr id="5" name="Marcador de texto 4">
            <a:extLst>
              <a:ext uri="{FF2B5EF4-FFF2-40B4-BE49-F238E27FC236}">
                <a16:creationId xmlns:a16="http://schemas.microsoft.com/office/drawing/2014/main" id="{FAA75591-3D32-33CA-D018-55EA741D2F18}"/>
              </a:ext>
            </a:extLst>
          </p:cNvPr>
          <p:cNvSpPr>
            <a:spLocks noGrp="1"/>
          </p:cNvSpPr>
          <p:nvPr>
            <p:ph type="body" sz="quarter" idx="23"/>
          </p:nvPr>
        </p:nvSpPr>
        <p:spPr>
          <a:xfrm>
            <a:off x="5965386" y="2865548"/>
            <a:ext cx="5433204" cy="365125"/>
          </a:xfrm>
        </p:spPr>
        <p:txBody>
          <a:bodyPr vert="horz" lIns="91440" tIns="45720" rIns="91440" bIns="45720" rtlCol="0" anchor="t">
            <a:normAutofit lnSpcReduction="10000"/>
          </a:bodyPr>
          <a:lstStyle/>
          <a:p>
            <a:r>
              <a:rPr lang="en-GB" b="1"/>
              <a:t>2. Market Analysis</a:t>
            </a:r>
          </a:p>
        </p:txBody>
      </p:sp>
      <p:sp>
        <p:nvSpPr>
          <p:cNvPr id="7" name="Marcador de texto 6">
            <a:extLst>
              <a:ext uri="{FF2B5EF4-FFF2-40B4-BE49-F238E27FC236}">
                <a16:creationId xmlns:a16="http://schemas.microsoft.com/office/drawing/2014/main" id="{70E1CB9D-2A8C-3289-C1EB-336DBBEC349F}"/>
              </a:ext>
            </a:extLst>
          </p:cNvPr>
          <p:cNvSpPr>
            <a:spLocks noGrp="1"/>
          </p:cNvSpPr>
          <p:nvPr>
            <p:ph type="body" sz="quarter" idx="25"/>
          </p:nvPr>
        </p:nvSpPr>
        <p:spPr>
          <a:xfrm>
            <a:off x="5965386" y="3721656"/>
            <a:ext cx="5433204" cy="365125"/>
          </a:xfrm>
        </p:spPr>
        <p:txBody>
          <a:bodyPr vert="horz" lIns="91440" tIns="45720" rIns="91440" bIns="45720" rtlCol="0" anchor="t">
            <a:normAutofit lnSpcReduction="10000"/>
          </a:bodyPr>
          <a:lstStyle/>
          <a:p>
            <a:r>
              <a:rPr lang="es-ES"/>
              <a:t>3. validations</a:t>
            </a:r>
          </a:p>
        </p:txBody>
      </p:sp>
      <p:sp>
        <p:nvSpPr>
          <p:cNvPr id="15" name="Marcador de texto 6">
            <a:extLst>
              <a:ext uri="{FF2B5EF4-FFF2-40B4-BE49-F238E27FC236}">
                <a16:creationId xmlns:a16="http://schemas.microsoft.com/office/drawing/2014/main" id="{53812548-AE9F-1CF5-EEDA-AF20528323E8}"/>
              </a:ext>
            </a:extLst>
          </p:cNvPr>
          <p:cNvSpPr txBox="1">
            <a:spLocks/>
          </p:cNvSpPr>
          <p:nvPr/>
        </p:nvSpPr>
        <p:spPr>
          <a:xfrm>
            <a:off x="5974012" y="4577764"/>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all"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4. Finance</a:t>
            </a:r>
          </a:p>
        </p:txBody>
      </p:sp>
      <p:sp>
        <p:nvSpPr>
          <p:cNvPr id="17" name="Rectángulo 16">
            <a:extLst>
              <a:ext uri="{FF2B5EF4-FFF2-40B4-BE49-F238E27FC236}">
                <a16:creationId xmlns:a16="http://schemas.microsoft.com/office/drawing/2014/main" id="{6B2F3AFC-684D-AA50-1FB1-4EDC27A89E82}"/>
              </a:ext>
            </a:extLst>
          </p:cNvPr>
          <p:cNvSpPr/>
          <p:nvPr/>
        </p:nvSpPr>
        <p:spPr>
          <a:xfrm>
            <a:off x="772970" y="6489363"/>
            <a:ext cx="963283" cy="2875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9585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0C79A079-2341-089C-0ADA-35EED17823AE}"/>
              </a:ext>
            </a:extLst>
          </p:cNvPr>
          <p:cNvGraphicFramePr>
            <a:graphicFrameLocks noChangeAspect="1"/>
          </p:cNvGraphicFramePr>
          <p:nvPr>
            <p:custDataLst>
              <p:tags r:id="rId1"/>
            </p:custDataLst>
            <p:extLst>
              <p:ext uri="{D42A27DB-BD31-4B8C-83A1-F6EECF244321}">
                <p14:modId xmlns:p14="http://schemas.microsoft.com/office/powerpoint/2010/main" val="17748930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84" imgH="486" progId="TCLayout.ActiveDocument.1">
                  <p:embed/>
                </p:oleObj>
              </mc:Choice>
              <mc:Fallback>
                <p:oleObj name="think-cell Slide" r:id="rId4" imgW="484" imgH="486" progId="TCLayout.ActiveDocument.1">
                  <p:embed/>
                  <p:pic>
                    <p:nvPicPr>
                      <p:cNvPr id="17" name="think-cell data - do not delete" hidden="1">
                        <a:extLst>
                          <a:ext uri="{FF2B5EF4-FFF2-40B4-BE49-F238E27FC236}">
                            <a16:creationId xmlns:a16="http://schemas.microsoft.com/office/drawing/2014/main" id="{0C79A079-2341-089C-0ADA-35EED17823A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ardrop 4">
            <a:extLst>
              <a:ext uri="{FF2B5EF4-FFF2-40B4-BE49-F238E27FC236}">
                <a16:creationId xmlns:a16="http://schemas.microsoft.com/office/drawing/2014/main" id="{548DF4DB-3EB8-0506-EB1F-F56F22A101FF}"/>
              </a:ext>
            </a:extLst>
          </p:cNvPr>
          <p:cNvSpPr/>
          <p:nvPr/>
        </p:nvSpPr>
        <p:spPr>
          <a:xfrm rot="10800000">
            <a:off x="0" y="1776902"/>
            <a:ext cx="5291862" cy="5081098"/>
          </a:xfrm>
          <a:prstGeom prst="teardrop">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pt-PT" sz="2400"/>
          </a:p>
        </p:txBody>
      </p:sp>
      <p:sp>
        <p:nvSpPr>
          <p:cNvPr id="4" name="Teardrop 3">
            <a:extLst>
              <a:ext uri="{FF2B5EF4-FFF2-40B4-BE49-F238E27FC236}">
                <a16:creationId xmlns:a16="http://schemas.microsoft.com/office/drawing/2014/main" id="{19E49D51-9F6D-50EA-E9B1-3903EDC675A9}"/>
              </a:ext>
            </a:extLst>
          </p:cNvPr>
          <p:cNvSpPr/>
          <p:nvPr/>
        </p:nvSpPr>
        <p:spPr>
          <a:xfrm rot="10800000">
            <a:off x="-3" y="2872425"/>
            <a:ext cx="3925880" cy="3985576"/>
          </a:xfrm>
          <a:prstGeom prst="teardrop">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PT" sz="2400"/>
          </a:p>
        </p:txBody>
      </p:sp>
      <p:sp>
        <p:nvSpPr>
          <p:cNvPr id="6" name="Teardrop 5">
            <a:extLst>
              <a:ext uri="{FF2B5EF4-FFF2-40B4-BE49-F238E27FC236}">
                <a16:creationId xmlns:a16="http://schemas.microsoft.com/office/drawing/2014/main" id="{421C4A57-3991-B1C6-E19F-2245391B5F36}"/>
              </a:ext>
            </a:extLst>
          </p:cNvPr>
          <p:cNvSpPr/>
          <p:nvPr/>
        </p:nvSpPr>
        <p:spPr>
          <a:xfrm rot="10800000">
            <a:off x="-3" y="4466656"/>
            <a:ext cx="2355528" cy="2391345"/>
          </a:xfrm>
          <a:prstGeom prst="teardrop">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sz="2400"/>
          </a:p>
        </p:txBody>
      </p:sp>
      <p:sp>
        <p:nvSpPr>
          <p:cNvPr id="10" name="Oval 9">
            <a:extLst>
              <a:ext uri="{FF2B5EF4-FFF2-40B4-BE49-F238E27FC236}">
                <a16:creationId xmlns:a16="http://schemas.microsoft.com/office/drawing/2014/main" id="{EF2CB684-14EA-E4CD-4122-65FEA1B9E72E}"/>
              </a:ext>
            </a:extLst>
          </p:cNvPr>
          <p:cNvSpPr/>
          <p:nvPr/>
        </p:nvSpPr>
        <p:spPr>
          <a:xfrm>
            <a:off x="6119079" y="2984049"/>
            <a:ext cx="540000" cy="5400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pt-PT"/>
          </a:p>
        </p:txBody>
      </p:sp>
      <p:sp>
        <p:nvSpPr>
          <p:cNvPr id="11" name="Oval 10">
            <a:extLst>
              <a:ext uri="{FF2B5EF4-FFF2-40B4-BE49-F238E27FC236}">
                <a16:creationId xmlns:a16="http://schemas.microsoft.com/office/drawing/2014/main" id="{B7784672-905B-F911-8A33-CEEF8E38B4F1}"/>
              </a:ext>
            </a:extLst>
          </p:cNvPr>
          <p:cNvSpPr/>
          <p:nvPr/>
        </p:nvSpPr>
        <p:spPr>
          <a:xfrm>
            <a:off x="6119079" y="4016739"/>
            <a:ext cx="540000" cy="54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pt-PT"/>
          </a:p>
        </p:txBody>
      </p:sp>
      <p:sp>
        <p:nvSpPr>
          <p:cNvPr id="12" name="Oval 11">
            <a:extLst>
              <a:ext uri="{FF2B5EF4-FFF2-40B4-BE49-F238E27FC236}">
                <a16:creationId xmlns:a16="http://schemas.microsoft.com/office/drawing/2014/main" id="{87720F85-7EAF-2B62-4EA1-9D05CF2EADEE}"/>
              </a:ext>
            </a:extLst>
          </p:cNvPr>
          <p:cNvSpPr/>
          <p:nvPr/>
        </p:nvSpPr>
        <p:spPr>
          <a:xfrm>
            <a:off x="6119079" y="5545088"/>
            <a:ext cx="540000" cy="54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pt-PT"/>
          </a:p>
        </p:txBody>
      </p:sp>
      <p:sp>
        <p:nvSpPr>
          <p:cNvPr id="14" name="TextBox 13">
            <a:extLst>
              <a:ext uri="{FF2B5EF4-FFF2-40B4-BE49-F238E27FC236}">
                <a16:creationId xmlns:a16="http://schemas.microsoft.com/office/drawing/2014/main" id="{DD97C70D-4AA1-40F1-9581-C20345C2DF38}"/>
              </a:ext>
            </a:extLst>
          </p:cNvPr>
          <p:cNvSpPr txBox="1"/>
          <p:nvPr/>
        </p:nvSpPr>
        <p:spPr>
          <a:xfrm>
            <a:off x="6862214" y="2900248"/>
            <a:ext cx="6096000" cy="461665"/>
          </a:xfrm>
          <a:prstGeom prst="rect">
            <a:avLst/>
          </a:prstGeom>
          <a:noFill/>
        </p:spPr>
        <p:txBody>
          <a:bodyPr wrap="square" lIns="91440" tIns="45720" rIns="91440" bIns="45720" anchor="t">
            <a:spAutoFit/>
          </a:bodyPr>
          <a:lstStyle/>
          <a:p>
            <a:r>
              <a:rPr lang="en-GB" sz="2400" dirty="0">
                <a:solidFill>
                  <a:srgbClr val="FFFFFF"/>
                </a:solidFill>
              </a:rPr>
              <a:t>Total Addressable Market </a:t>
            </a:r>
          </a:p>
        </p:txBody>
      </p:sp>
      <p:sp>
        <p:nvSpPr>
          <p:cNvPr id="15" name="TextBox 14">
            <a:extLst>
              <a:ext uri="{FF2B5EF4-FFF2-40B4-BE49-F238E27FC236}">
                <a16:creationId xmlns:a16="http://schemas.microsoft.com/office/drawing/2014/main" id="{099242B9-62A5-0E20-F43A-E8AA49BA3C35}"/>
              </a:ext>
            </a:extLst>
          </p:cNvPr>
          <p:cNvSpPr txBox="1"/>
          <p:nvPr/>
        </p:nvSpPr>
        <p:spPr>
          <a:xfrm>
            <a:off x="6900140" y="3941056"/>
            <a:ext cx="6096000" cy="461665"/>
          </a:xfrm>
          <a:prstGeom prst="rect">
            <a:avLst/>
          </a:prstGeom>
          <a:noFill/>
        </p:spPr>
        <p:txBody>
          <a:bodyPr wrap="square" lIns="91440" tIns="45720" rIns="91440" bIns="45720" anchor="t">
            <a:spAutoFit/>
          </a:bodyPr>
          <a:lstStyle/>
          <a:p>
            <a:r>
              <a:rPr lang="en-GB" sz="2400" dirty="0">
                <a:solidFill>
                  <a:srgbClr val="FFFFFF"/>
                </a:solidFill>
              </a:rPr>
              <a:t>Serviceable Addressable Market </a:t>
            </a:r>
          </a:p>
        </p:txBody>
      </p:sp>
      <p:sp>
        <p:nvSpPr>
          <p:cNvPr id="16" name="TextBox 15">
            <a:extLst>
              <a:ext uri="{FF2B5EF4-FFF2-40B4-BE49-F238E27FC236}">
                <a16:creationId xmlns:a16="http://schemas.microsoft.com/office/drawing/2014/main" id="{A2A98AC2-DB8B-56DA-A1F1-66371D333FD0}"/>
              </a:ext>
            </a:extLst>
          </p:cNvPr>
          <p:cNvSpPr txBox="1"/>
          <p:nvPr/>
        </p:nvSpPr>
        <p:spPr>
          <a:xfrm>
            <a:off x="6862214" y="5546621"/>
            <a:ext cx="6096000" cy="461665"/>
          </a:xfrm>
          <a:prstGeom prst="rect">
            <a:avLst/>
          </a:prstGeom>
          <a:noFill/>
        </p:spPr>
        <p:txBody>
          <a:bodyPr wrap="square">
            <a:spAutoFit/>
          </a:bodyPr>
          <a:lstStyle/>
          <a:p>
            <a:r>
              <a:rPr lang="pt-PT" sz="2400" dirty="0" err="1">
                <a:solidFill>
                  <a:srgbClr val="FFFFFF"/>
                </a:solidFill>
              </a:rPr>
              <a:t>Serviceable</a:t>
            </a:r>
            <a:r>
              <a:rPr lang="pt-PT" sz="2400" dirty="0">
                <a:solidFill>
                  <a:srgbClr val="FFFFFF"/>
                </a:solidFill>
              </a:rPr>
              <a:t> </a:t>
            </a:r>
            <a:r>
              <a:rPr lang="pt-PT" sz="2400" dirty="0" err="1">
                <a:solidFill>
                  <a:srgbClr val="FFFFFF"/>
                </a:solidFill>
              </a:rPr>
              <a:t>Obtainable</a:t>
            </a:r>
            <a:r>
              <a:rPr lang="pt-PT" sz="2400" dirty="0">
                <a:solidFill>
                  <a:srgbClr val="FFFFFF"/>
                </a:solidFill>
              </a:rPr>
              <a:t> </a:t>
            </a:r>
            <a:r>
              <a:rPr lang="pt-PT" sz="2400" dirty="0" err="1">
                <a:solidFill>
                  <a:srgbClr val="FFFFFF"/>
                </a:solidFill>
              </a:rPr>
              <a:t>Market</a:t>
            </a:r>
            <a:r>
              <a:rPr lang="pt-PT" sz="2400" dirty="0">
                <a:solidFill>
                  <a:srgbClr val="FFFFFF"/>
                </a:solidFill>
              </a:rPr>
              <a:t> </a:t>
            </a:r>
          </a:p>
        </p:txBody>
      </p:sp>
      <p:sp>
        <p:nvSpPr>
          <p:cNvPr id="18" name="TextBox 17">
            <a:extLst>
              <a:ext uri="{FF2B5EF4-FFF2-40B4-BE49-F238E27FC236}">
                <a16:creationId xmlns:a16="http://schemas.microsoft.com/office/drawing/2014/main" id="{FFF8D9B1-FAD3-3BBD-0493-9C602CDE1982}"/>
              </a:ext>
            </a:extLst>
          </p:cNvPr>
          <p:cNvSpPr txBox="1"/>
          <p:nvPr/>
        </p:nvSpPr>
        <p:spPr>
          <a:xfrm>
            <a:off x="6983856" y="3335791"/>
            <a:ext cx="4566188" cy="338554"/>
          </a:xfrm>
          <a:prstGeom prst="rect">
            <a:avLst/>
          </a:prstGeom>
          <a:noFill/>
        </p:spPr>
        <p:txBody>
          <a:bodyPr wrap="square" lIns="91440" tIns="45720" rIns="91440" bIns="45720" anchor="t">
            <a:spAutoFit/>
          </a:bodyPr>
          <a:lstStyle/>
          <a:p>
            <a:r>
              <a:rPr lang="en-GB" sz="1600" dirty="0">
                <a:solidFill>
                  <a:srgbClr val="FFFFFF"/>
                </a:solidFill>
              </a:rPr>
              <a:t>Maximum market potential of heat pumps [</a:t>
            </a:r>
            <a:r>
              <a:rPr lang="en-GB" sz="1600" dirty="0">
                <a:solidFill>
                  <a:schemeClr val="bg1"/>
                </a:solidFill>
                <a:hlinkClick r:id="rId6">
                  <a:extLst>
                    <a:ext uri="{A12FA001-AC4F-418D-AE19-62706E023703}">
                      <ahyp:hlinkClr xmlns:ahyp="http://schemas.microsoft.com/office/drawing/2018/hyperlinkcolor" val="tx"/>
                    </a:ext>
                  </a:extLst>
                </a:hlinkClick>
              </a:rPr>
              <a:t>GMI</a:t>
            </a:r>
            <a:r>
              <a:rPr lang="en-GB" sz="1600" dirty="0">
                <a:solidFill>
                  <a:srgbClr val="FFFFFF"/>
                </a:solidFill>
              </a:rPr>
              <a:t>]. </a:t>
            </a:r>
          </a:p>
        </p:txBody>
      </p:sp>
      <p:sp>
        <p:nvSpPr>
          <p:cNvPr id="20" name="TextBox 19">
            <a:extLst>
              <a:ext uri="{FF2B5EF4-FFF2-40B4-BE49-F238E27FC236}">
                <a16:creationId xmlns:a16="http://schemas.microsoft.com/office/drawing/2014/main" id="{964C74A8-B795-2F7D-11EB-5B54335E142E}"/>
              </a:ext>
            </a:extLst>
          </p:cNvPr>
          <p:cNvSpPr txBox="1"/>
          <p:nvPr/>
        </p:nvSpPr>
        <p:spPr>
          <a:xfrm>
            <a:off x="6983856" y="4366189"/>
            <a:ext cx="4021408" cy="1077218"/>
          </a:xfrm>
          <a:prstGeom prst="rect">
            <a:avLst/>
          </a:prstGeom>
          <a:noFill/>
        </p:spPr>
        <p:txBody>
          <a:bodyPr wrap="square" lIns="91440" tIns="45720" rIns="91440" bIns="45720" anchor="t">
            <a:spAutoFit/>
          </a:bodyPr>
          <a:lstStyle/>
          <a:p>
            <a:r>
              <a:rPr lang="en-GB" sz="1600" dirty="0">
                <a:solidFill>
                  <a:srgbClr val="FFFFFF"/>
                </a:solidFill>
                <a:cs typeface="Calibri"/>
              </a:rPr>
              <a:t>Northern/central Europe, in colder regions [</a:t>
            </a:r>
            <a:r>
              <a:rPr lang="en-GB" sz="1600" dirty="0">
                <a:solidFill>
                  <a:schemeClr val="bg1"/>
                </a:solidFill>
                <a:cs typeface="Calibri"/>
                <a:hlinkClick r:id="rId7">
                  <a:extLst>
                    <a:ext uri="{A12FA001-AC4F-418D-AE19-62706E023703}">
                      <ahyp:hlinkClr xmlns:ahyp="http://schemas.microsoft.com/office/drawing/2018/hyperlinkcolor" val="tx"/>
                    </a:ext>
                  </a:extLst>
                </a:hlinkClick>
              </a:rPr>
              <a:t>PLOS</a:t>
            </a:r>
            <a:r>
              <a:rPr lang="en-GB" sz="1600" dirty="0">
                <a:solidFill>
                  <a:srgbClr val="FFFFFF"/>
                </a:solidFill>
                <a:cs typeface="Calibri"/>
              </a:rPr>
              <a:t>] and </a:t>
            </a:r>
            <a:r>
              <a:rPr lang="en-GB" sz="1600" dirty="0">
                <a:solidFill>
                  <a:srgbClr val="FFFFFF"/>
                </a:solidFill>
                <a:latin typeface="Calibri"/>
                <a:cs typeface="Calibri"/>
              </a:rPr>
              <a:t>commercial buildings (hotels, hospitals, universities, etc.) [</a:t>
            </a:r>
            <a:r>
              <a:rPr lang="en-GB" sz="1600" dirty="0">
                <a:solidFill>
                  <a:schemeClr val="bg1"/>
                </a:solidFill>
                <a:latin typeface="Calibri"/>
                <a:cs typeface="Calibri"/>
                <a:hlinkClick r:id="rId8">
                  <a:extLst>
                    <a:ext uri="{A12FA001-AC4F-418D-AE19-62706E023703}">
                      <ahyp:hlinkClr xmlns:ahyp="http://schemas.microsoft.com/office/drawing/2018/hyperlinkcolor" val="tx"/>
                    </a:ext>
                  </a:extLst>
                </a:hlinkClick>
              </a:rPr>
              <a:t>Cordis –EU Commission</a:t>
            </a:r>
            <a:r>
              <a:rPr lang="en-GB" sz="1600" dirty="0">
                <a:solidFill>
                  <a:srgbClr val="FFFFFF"/>
                </a:solidFill>
                <a:latin typeface="Calibri"/>
                <a:cs typeface="Calibri"/>
              </a:rPr>
              <a:t>]</a:t>
            </a:r>
            <a:r>
              <a:rPr lang="en-GB" sz="1600" dirty="0">
                <a:solidFill>
                  <a:srgbClr val="FFFFFF"/>
                </a:solidFill>
                <a:cs typeface="Calibri"/>
              </a:rPr>
              <a:t>.</a:t>
            </a:r>
          </a:p>
        </p:txBody>
      </p:sp>
      <p:sp>
        <p:nvSpPr>
          <p:cNvPr id="24" name="TextBox 23">
            <a:extLst>
              <a:ext uri="{FF2B5EF4-FFF2-40B4-BE49-F238E27FC236}">
                <a16:creationId xmlns:a16="http://schemas.microsoft.com/office/drawing/2014/main" id="{DEE3E30B-C262-6BEA-0BAA-28099B58A9A2}"/>
              </a:ext>
            </a:extLst>
          </p:cNvPr>
          <p:cNvSpPr txBox="1"/>
          <p:nvPr/>
        </p:nvSpPr>
        <p:spPr>
          <a:xfrm>
            <a:off x="6983856" y="5984003"/>
            <a:ext cx="4491554" cy="584775"/>
          </a:xfrm>
          <a:prstGeom prst="rect">
            <a:avLst/>
          </a:prstGeom>
          <a:noFill/>
        </p:spPr>
        <p:txBody>
          <a:bodyPr wrap="square" lIns="91440" tIns="45720" rIns="91440" bIns="45720" anchor="t">
            <a:spAutoFit/>
          </a:bodyPr>
          <a:lstStyle/>
          <a:p>
            <a:r>
              <a:rPr lang="en-GB" sz="1600">
                <a:solidFill>
                  <a:srgbClr val="FFFFFF"/>
                </a:solidFill>
                <a:latin typeface="Calibri"/>
                <a:cs typeface="Calibri"/>
              </a:rPr>
              <a:t>Larger commercial buildings (hotels, hospitals, universities, etc.) [</a:t>
            </a:r>
            <a:r>
              <a:rPr lang="en-GB" sz="1600">
                <a:solidFill>
                  <a:schemeClr val="bg1"/>
                </a:solidFill>
                <a:latin typeface="Calibri"/>
                <a:cs typeface="Calibri"/>
                <a:hlinkClick r:id="rId8">
                  <a:extLst>
                    <a:ext uri="{A12FA001-AC4F-418D-AE19-62706E023703}">
                      <ahyp:hlinkClr xmlns:ahyp="http://schemas.microsoft.com/office/drawing/2018/hyperlinkcolor" val="tx"/>
                    </a:ext>
                  </a:extLst>
                </a:hlinkClick>
              </a:rPr>
              <a:t>Cordis –EU Commission</a:t>
            </a:r>
            <a:r>
              <a:rPr lang="en-GB" sz="1600">
                <a:solidFill>
                  <a:srgbClr val="FFFFFF"/>
                </a:solidFill>
                <a:latin typeface="Calibri"/>
                <a:cs typeface="Calibri"/>
              </a:rPr>
              <a:t>]</a:t>
            </a:r>
            <a:endParaRPr lang="en-US" sz="1600">
              <a:solidFill>
                <a:srgbClr val="FFFFFF"/>
              </a:solidFill>
              <a:latin typeface="Calibri"/>
              <a:cs typeface="Calibri"/>
            </a:endParaRPr>
          </a:p>
        </p:txBody>
      </p:sp>
      <p:sp>
        <p:nvSpPr>
          <p:cNvPr id="2" name="Title 1">
            <a:extLst>
              <a:ext uri="{FF2B5EF4-FFF2-40B4-BE49-F238E27FC236}">
                <a16:creationId xmlns:a16="http://schemas.microsoft.com/office/drawing/2014/main" id="{4D01D0CD-AE0E-A8D3-2243-89EAF1AF45C5}"/>
              </a:ext>
              <a:ext uri="{C183D7F6-B498-43B3-948B-1728B52AA6E4}">
                <adec:decorative xmlns:adec="http://schemas.microsoft.com/office/drawing/2017/decorative" val="0"/>
              </a:ext>
            </a:extLst>
          </p:cNvPr>
          <p:cNvSpPr>
            <a:spLocks noGrp="1"/>
          </p:cNvSpPr>
          <p:nvPr>
            <p:ph type="title"/>
          </p:nvPr>
        </p:nvSpPr>
        <p:spPr>
          <a:xfrm>
            <a:off x="1136376" y="785984"/>
            <a:ext cx="9907308" cy="990918"/>
          </a:xfrm>
        </p:spPr>
        <p:txBody>
          <a:bodyPr vert="horz" anchor="ctr">
            <a:normAutofit/>
          </a:bodyPr>
          <a:lstStyle/>
          <a:p>
            <a:pPr algn="l"/>
            <a:r>
              <a:rPr lang="en-US" sz="3200" dirty="0"/>
              <a:t>European Market Size</a:t>
            </a:r>
          </a:p>
        </p:txBody>
      </p:sp>
      <p:sp>
        <p:nvSpPr>
          <p:cNvPr id="23" name="TextBox 22">
            <a:extLst>
              <a:ext uri="{FF2B5EF4-FFF2-40B4-BE49-F238E27FC236}">
                <a16:creationId xmlns:a16="http://schemas.microsoft.com/office/drawing/2014/main" id="{FD300C26-7B9F-7441-1F35-B8CB09CAA24F}"/>
              </a:ext>
            </a:extLst>
          </p:cNvPr>
          <p:cNvSpPr txBox="1"/>
          <p:nvPr/>
        </p:nvSpPr>
        <p:spPr>
          <a:xfrm>
            <a:off x="6900140" y="2055179"/>
            <a:ext cx="4318930" cy="584775"/>
          </a:xfrm>
          <a:prstGeom prst="rect">
            <a:avLst/>
          </a:prstGeom>
          <a:noFill/>
        </p:spPr>
        <p:txBody>
          <a:bodyPr wrap="square">
            <a:spAutoFit/>
          </a:bodyPr>
          <a:lstStyle/>
          <a:p>
            <a:r>
              <a:rPr lang="en-US" sz="3200" b="1">
                <a:solidFill>
                  <a:srgbClr val="FFFFFF"/>
                </a:solidFill>
                <a:latin typeface="Calibri"/>
                <a:cs typeface="Calibri"/>
              </a:rPr>
              <a:t>CAGR 18% </a:t>
            </a:r>
            <a:r>
              <a:rPr lang="en-US" sz="3200">
                <a:solidFill>
                  <a:srgbClr val="FFFFFF"/>
                </a:solidFill>
                <a:latin typeface="Calibri"/>
                <a:cs typeface="Calibri"/>
              </a:rPr>
              <a:t>(2024-2032)</a:t>
            </a:r>
            <a:endParaRPr lang="pt-PT" sz="3200">
              <a:solidFill>
                <a:srgbClr val="FFFFFF"/>
              </a:solidFill>
              <a:latin typeface="Calibri"/>
              <a:cs typeface="Calibri"/>
            </a:endParaRPr>
          </a:p>
        </p:txBody>
      </p:sp>
      <p:sp>
        <p:nvSpPr>
          <p:cNvPr id="3" name="TextBox 2">
            <a:extLst>
              <a:ext uri="{FF2B5EF4-FFF2-40B4-BE49-F238E27FC236}">
                <a16:creationId xmlns:a16="http://schemas.microsoft.com/office/drawing/2014/main" id="{20BC6774-8F9E-78B9-0CBB-72C9551360B0}"/>
              </a:ext>
            </a:extLst>
          </p:cNvPr>
          <p:cNvSpPr txBox="1"/>
          <p:nvPr/>
        </p:nvSpPr>
        <p:spPr>
          <a:xfrm>
            <a:off x="3338538" y="2364902"/>
            <a:ext cx="1501587" cy="954107"/>
          </a:xfrm>
          <a:prstGeom prst="rect">
            <a:avLst/>
          </a:prstGeom>
          <a:noFill/>
        </p:spPr>
        <p:txBody>
          <a:bodyPr wrap="square" lIns="91440" tIns="45720" rIns="91440" bIns="45720" rtlCol="0" anchor="t">
            <a:spAutoFit/>
          </a:bodyPr>
          <a:lstStyle/>
          <a:p>
            <a:r>
              <a:rPr lang="en-US" sz="3200" b="1" dirty="0"/>
              <a:t>TAM</a:t>
            </a:r>
            <a:br>
              <a:rPr lang="en-US" sz="3200" b="1"/>
            </a:br>
            <a:r>
              <a:rPr lang="en-US" sz="2400" b="1" dirty="0"/>
              <a:t>€15.8B</a:t>
            </a:r>
            <a:endParaRPr lang="pt-PT" sz="2400" b="1" dirty="0"/>
          </a:p>
        </p:txBody>
      </p:sp>
      <p:sp>
        <p:nvSpPr>
          <p:cNvPr id="13" name="TextBox 12">
            <a:extLst>
              <a:ext uri="{FF2B5EF4-FFF2-40B4-BE49-F238E27FC236}">
                <a16:creationId xmlns:a16="http://schemas.microsoft.com/office/drawing/2014/main" id="{14EA75A2-AD8F-00CD-D664-79E8449448D5}"/>
              </a:ext>
            </a:extLst>
          </p:cNvPr>
          <p:cNvSpPr txBox="1"/>
          <p:nvPr/>
        </p:nvSpPr>
        <p:spPr>
          <a:xfrm>
            <a:off x="2032210" y="3773103"/>
            <a:ext cx="1313482" cy="954107"/>
          </a:xfrm>
          <a:prstGeom prst="rect">
            <a:avLst/>
          </a:prstGeom>
          <a:noFill/>
        </p:spPr>
        <p:txBody>
          <a:bodyPr wrap="square" lIns="91440" tIns="45720" rIns="91440" bIns="45720" rtlCol="0" anchor="t">
            <a:spAutoFit/>
          </a:bodyPr>
          <a:lstStyle/>
          <a:p>
            <a:r>
              <a:rPr lang="en-US" sz="3200" b="1" dirty="0"/>
              <a:t>SAM</a:t>
            </a:r>
          </a:p>
          <a:p>
            <a:r>
              <a:rPr lang="en-US" sz="2400" b="1" dirty="0"/>
              <a:t>€1.2B</a:t>
            </a:r>
            <a:r>
              <a:rPr lang="en-US" sz="2400" dirty="0"/>
              <a:t> </a:t>
            </a:r>
            <a:endParaRPr lang="pt-PT" sz="2400" dirty="0"/>
          </a:p>
        </p:txBody>
      </p:sp>
      <p:sp>
        <p:nvSpPr>
          <p:cNvPr id="19" name="TextBox 18">
            <a:extLst>
              <a:ext uri="{FF2B5EF4-FFF2-40B4-BE49-F238E27FC236}">
                <a16:creationId xmlns:a16="http://schemas.microsoft.com/office/drawing/2014/main" id="{8F686A16-E693-3DF2-8D27-D9EEA21383FD}"/>
              </a:ext>
            </a:extLst>
          </p:cNvPr>
          <p:cNvSpPr txBox="1"/>
          <p:nvPr/>
        </p:nvSpPr>
        <p:spPr>
          <a:xfrm>
            <a:off x="763356" y="4995901"/>
            <a:ext cx="2541184" cy="954107"/>
          </a:xfrm>
          <a:prstGeom prst="rect">
            <a:avLst/>
          </a:prstGeom>
          <a:noFill/>
        </p:spPr>
        <p:txBody>
          <a:bodyPr wrap="square" lIns="91440" tIns="45720" rIns="91440" bIns="45720" rtlCol="0" anchor="t">
            <a:spAutoFit/>
          </a:bodyPr>
          <a:lstStyle/>
          <a:p>
            <a:r>
              <a:rPr lang="en-US" sz="3200" b="1" dirty="0"/>
              <a:t>SOM</a:t>
            </a:r>
            <a:br>
              <a:rPr lang="en-US" sz="3200" b="1"/>
            </a:br>
            <a:r>
              <a:rPr lang="en-US" sz="2400" b="1" dirty="0"/>
              <a:t>€100M</a:t>
            </a:r>
            <a:endParaRPr lang="pt-PT" sz="2400" b="1" dirty="0"/>
          </a:p>
        </p:txBody>
      </p:sp>
    </p:spTree>
    <p:extLst>
      <p:ext uri="{BB962C8B-B14F-4D97-AF65-F5344CB8AC3E}">
        <p14:creationId xmlns:p14="http://schemas.microsoft.com/office/powerpoint/2010/main" val="326560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50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Q%5/%y&lt;/m_strFormatTime&gt;&lt;m_yearfmt&gt;&lt;begin val=&quot;4&quot;/&gt;&lt;end val=&quot;4&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4&lt;/m_strFormatTime&gt;&lt;m_yearfmt&gt;&lt;begin val=&quot;0&quot;/&gt;&lt;end val=&quot;4&quot;/&gt;&lt;/m_yearfmt&gt;&lt;/m_precDefaultWeek&gt;&lt;m_precDefaultMonth&gt;&lt;m_bNumberIsYear val=&quot;0&quot;/&gt;&lt;m_strFormatTime&gt;%1&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IFw0fOenUfI.dcCdV.1fx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VW8ChozHZW2CLKs0UVO3x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WxjQVXLukQbVA868xYGfG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rgZRMiU5rzISEX9y5Aw9e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37xuCfnyNK3mO2LSZqu0h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1qrncYpYqgWvcesHOLfoK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bBv33xBywz9fMcxqDwto.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JyiUgMb79luO3jHnwt2Zp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twNk9sJ8prFu.yYOuBJxY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VRXq23A5hD7KuDESYEyKg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Ti3GA64gTYyzJEPoj.hhn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G8hG59TwqQGJBysigTdJL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4FdU7vL812S1bDS10sj1H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oDkfaSOQRP94suQZVPva7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wAs8_v2y54iZ8MNfdmgSM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cGhcSy_d1Qu8cfrSyx80z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vm_t3_wPTTNnRqFS8MMWo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sWaQGR5yLDWb9l6aLpKvp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MPQrTTBC4HViJ_nK6pD3t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g2CYXTwCwpTz2l7iOY2eI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dyDFgXmObg.Q1v5QsySh.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0GypnPFK1CMUyA7pHu6KJ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IB89EjNzbPgmtIeGtsSBL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zT55.8XFoaRo7nCwjoKr_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y_iCyjn0zfOiaWTw4cZqP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kByN.hoG4X42UF9R3tL1R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coL3o1ysmhS2qoPQRBwgs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l.xofb_OuW4n.ybx.tPD8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jt__0cpOjnsEHd2paeJJy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5AOik79vFvGdMAmUDG.Mm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DCW3gcfjGKleDLgLzZ6gP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dUd_Eq9cABBrkhMbdGFh.g"/>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aH_7bmd6TO_Ypy7NvtXZq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US2yKhnlvfLoyk164ZXi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URlDoXXQmVcD3mn7_aWyQ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Ak2jOHjedxqyhFuH2XVG2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0Cj6Hiw4.1b74y393zi1h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n8gV23oEULVaV0f1dotnk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sgawJLjCo2jhOju3iuqI9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Yt1G3evvLEDqxRisMgsmK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z6O3Rr5B_rd5T5d4xWAVd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0AxZWqEqmZZ6oTQmwuxb.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TzrEpKu8APUScIEUTI7oG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dnbbPoIcBv6EVMXGb22Lp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nKsTHxCe2cdEn5pxwbM8b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acEbX39UmjiG5ZDaSYK9P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WyNyFwB1pNE5Uh1Bvm43l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VC3p3emd_XzBz6y9DN8uo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jIUUG7IBImp9F1sUX4Wfy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VVRoe6Uzzhy67atgSJ_SG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QsVjoqeUYD3Zf3NFu4def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I.hgKNmxMp4OKQga27DEM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ewXyRobZs8V_yjdu50QjW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qvEinwb912fL.Z8coSOqp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Pvtgp2qI6bIFX.R1sPj5p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dy3aBgtCweq2gmMPgmKKc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0yNatozd8AAwiHWw4Ll85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xpIHkWaUT5xD0HMfp0kIP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gzHDt9G0QN86uYt7MTO6D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m4mPwFJ6OENSuQleKKth.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mrOkaoRfAnTiNy0qRI7zW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j7ekJG074hQs11N.WxfnH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5pIoolHAPRFMoR.8ptZ6g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UeiJ6uSvJWQRj6sk4ehn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8cWRrCo.8MRfG6kLd0k8X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U8FrHvWLIZfZ7Jy0RtRSc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x5sr_hQjgCNN2zI.cG8f_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9azPiOtDP7UVaMn4NTK6X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pMKPcfsdXmDCX7Pw3nd_U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tuWPNTiCLtCR3xvVbBrVK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fU4u1oNdItAZbsL_zSh4b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C5e.e6qfj6nhadZR7iztQ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qAFRiqysVKohmX.qGi9iR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xReMsPSYv1fP0EIqj7jnJ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Xlj3XCupFZVsltQ1w4Rl9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qnw3QKQSXpazCbLaBc9_p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DCsFZahd94IOM6ocZG3CC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qZZiWhy_r_FX4D_zuMqsN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CpMU8V60B7d0g8IQFRXk5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iEQ8_7oPCzd5HY8tZRiv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DKL_QN8LCo3lZiEfI_.r_g"/>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j9i36706bR72K4V7B4iht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WkTzNlVRqZgUYQ7PqaQze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mbff.OzvKxCCU7vvNKdEy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1MCqacxFTUnQtzQK8McJ_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mT76uzgRwM3bN4rK9BtUU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0ip__g4C8IyqSEOmbkFoj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sn4Imsq0mbL9IMFKDM0U6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SxruHv7R1CfXwcsXxjiVg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wzzsIhVR8ydJVny5mCN1U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91zr.QSfQiTRUzlC.fjnE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glOkMHdynL4FbsXMnyVL.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ObYlxn1OrUOPo3P_b1Qi7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91Dk_lJBy2cyWnKp8VMkj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qyVIcfEenNJ1yTDvNBPfU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PRm4k3g6y5RmBbDIhWddRg"/>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MwcyAfvKdHm6JGFGVaS.B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b9siEjSp0OACih40GDVpdA"/>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97bFf7EMWbE3b1EvDYlph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bxnEPE9ntVP1gTnn9D1hBg"/>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n5Nd1mCXmu1O4W4CzPcGI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QxyB8NxItRiMXAk0YhfzD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_KgH73.JUAfGKsdSpdyv6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J.M0r01iDSsrRX7myl1lI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ta3x7ry4fBbdxVUs3v_B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XPdWtTQJVQ.iBDEB0xSPT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wygcu2LuKfF_MSacUfMvV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CnL9o9gUwk4OecfXqSCP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xV9se3Q1lq3cOiDzmQlw2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PfaZpIO4RCqRVZk4fjia4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81Vh7S8YlDZeFCoPsHATx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Pi7G80PhSF0DYCQg_UF1x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2_.t6Y.GKHmorUWJrhtWh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fzjmyQGeVQq8yL.AyW3Y9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0FONr3vKGMMWcv.NUtJaR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oB71lMaD57sqBu.t1T9_e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BrQVKg4ebyVWV3UavecKYw"/>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c1mnui.RJrg1TllPrR6wQw"/>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iSKg0EiD8aYXrLYvCs3Ss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4kNQKSe0FX2eJASsZ3584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vE6DBv6Lt_6XVi2k2Dg3A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wOk23aOgeXrPfYxuMxY9l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CMx6WsU5W2EBz_DxdAjux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c_hhB4DZyhiJMMDVw1lk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DmPG2f2_5fpzUdlB1bocW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FDcE.9cJFaFTImUSoa9KY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L2kI3qGXLu1IYCy3a2cG5g"/>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4cYcIbse3n4ZlqNer7RfM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Iv0M7Of4dzGlcDVMzM5qQ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DM0t76yXb6Ba4GwwAgOPb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Ssl.kFIqM.wM4ThMuO.Ss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_eTD.34GTNiFQUo45IXJ4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GPgcZHvu8LJY7XpLqmcu2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g5b6cxDG_l7bdVRmXxMlA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1act_6f9CQYXiJkngsGzR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fBNP8e1mA6l4I_hBeMFPI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0fNU03LOiCCijw0gwJN_B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EHpEW5ftsUpUfB8k9b01N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sv0K.arMF55WBVTNTCJZD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InKde1oD9NGSELF.m3DKmg"/>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yZau3gt5NRryI0b62cE75g"/>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DZwFglzIMLpPI3HjuaR2K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L_dQRmBPPCV0Hlu.qDhF2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6Wq74iEI73jF0Et45LORaQ"/>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O0oeJjhIIVHzxZmSQqWDD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gyvfYSTD0fJ6Kv3aDCS2Mg"/>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GDZSQ1PjWoBMySFVdi36x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rMOww305K3EtyJZWxuTd8Q"/>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KwmqyN9bexEupGu4p2aad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2igZkXsz6ZNFdu.uEbPPA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nZtKQfcVVDyOApDH7VGIf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jyEb6a5LIG7aSLQVUnU64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2gbDYCSCFPp_O.xJWBcpt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CGtY26.0VnfWPhJdNR1.N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JikRkFpjB6p92yD9DfpNL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JrVu3FiVvkHtC6Db9hNNr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yg2BJlH04V_AoW8IvtvZc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cpIiKQYWlsw6DNCUjquFZ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GrZdeJtSctLI.AXO4uPQX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aiwlJbbVCtzwTq_fg5wc6w"/>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k..7vWkBs9jsw0KFABC8d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dNDdwZcUrf6Rgx1nM5cJ.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q6ZGQwqdGXR8eYh2G787.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yJQddQTStSMu8r3bj9hC0g"/>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7abgu_areMFp4rhvyYsIFg"/>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ttG2fyQWCZ37ysIGnQCOp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K33fjWBuayO8nGRMSsSY3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Q9VeuSGie5Irwe1DTvcNJ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rIX4q3EAWaod_2VRqJSdM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fini0oAvivdNgl3YLwOEQ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Fx6WkjhpopOplyN.WViS7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r.5ZjRJ7JRhLlEiTmVc.H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MIB49_mOAsSjGTXRjfu0y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9N6wBrS814CfSxzhkz4f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5lEpwBfa6V0klPP_CDEQb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zZAXSWgUdSWaelSn2qSy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dw7UBdLooYe6yzKfpIcF2Q"/>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J8gD926ew9a1PG0UdSllO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1HgcYyk1stGEOMJ0r19d2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vxbZlxYp5Bp2QL0JqKIDA"/>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WL2osGXNYHsckUoVaysvfg"/>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Mf6HmO3TVl0L96u18D4XNA"/>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voj5cyKZd3nu.h6QcEiPN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qHSJOrJVB98FfAuK5tO9F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ASvpz_vXrirj7.dx0TVoLQ"/>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XqpcFNM56LWBgBTzhlALE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kFqDT31wPuKMf52WWk16z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_haXFkUwqzl574Gg_nOdgw"/>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UzIE0v86p1NkoCqeIcPS2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OFD9ktWeXMXazgSBQTpzd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rEkHuzGUAbyiQPz0xZ85f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bT.kwUHtGTuZ6ZH5KkoDyA"/>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8B0l9oAmPClU9jLWP4VHwg"/>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aq7j1NPrMl3HAl4.C8d.U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ACfuMnAyRGlD.TcprjehUA"/>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8NoSC5ZrTBrspWqiZsBMe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MshRPAHywMv35J8VJQVmt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vwWGvYCouFBJmoHBjzLit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waXlg0ehnNOvfd6MPxqh1g"/>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N0mU_WD7wEywm4HeJFcdm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qSCsDW7aYkx8oAnZSFPk6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zQUu2ygLaRjvg4YqQFrMb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4KGZ7Sp_0119pDKgwqt3K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ATujpvFDOSPHQLf8.fk92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WhQ9gvZkEHk4MxfZm4lJW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x_TpA4Dcy6owlvl3IzlrW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KBT_hdjVWc1GXWMpbDS.j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EPQGRFaf3a92ExLetOu3Q"/>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vWzgFBAia3k5UnhXPUYc8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X7Wd0Gze36cxvh7dmnY8D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nVMnH1odhlpOz2D5phe2B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F_xjILaq6CKOYxSxd1KgDA"/>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5FHOuq_BtYTWnGcCGP2KA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879tidIbUJ1eENbuJR9rhQ"/>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7merAK17_QCW2N3uYGZJHA"/>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4wWGaDzw6jjmVyqo12HNC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smaQCZy4zHkkJjXFGTE4w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57oDFCLqTR8YyLoS1lzvQ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wCrJRxTrVrXvLfUt8Mt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J.8NRbbxqqGQVa4tvOhBG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SUfJAYuJH3pjxzJzDJNub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3DbN5lY6C4WXhA6Pm22RV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RbGAIEQQmkQw_ciBOLX3r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YSJCbNBZBCmPNlE_XGEUh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5d4xFAF.npm.Cp7q3YokN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zOA74CPuI4wbN3zq8B9c5A"/>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cGHfhEitZzeS6mcLdSpBg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_MhqyVxLVDcZcOCTWZoW7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LmTqLOJ08aVA.VHdkJtKG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X0VxFDgleVYzTGCM5s0FTA"/>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xReMsPSYv1fP0EIqj7jnJ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Xlj3XCupFZVsltQ1w4Rl9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qnw3QKQSXpazCbLaBc9_p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DCsFZahd94IOM6ocZG3CCg"/>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qZZiWhy_r_FX4D_zuMqsN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CpMU8V60B7d0g8IQFRXk5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DKL_QN8LCo3lZiEfI_.r_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j9i36706bR72K4V7B4ihtg"/>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WkTzNlVRqZgUYQ7PqaQze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mbff.OzvKxCCU7vvNKdEy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1MCqacxFTUnQtzQK8McJ_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mT76uzgRwM3bN4rK9BtUU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0ip__g4C8IyqSEOmbkFoj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sn4Imsq0mbL9IMFKDM0U6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SxruHv7R1CfXwcsXxjiVg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wzzsIhVR8ydJVny5mCN1U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glOkMHdynL4FbsXMnyVL.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ObYlxn1OrUOPo3P_b1Qi7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91Dk_lJBy2cyWnKp8VMkj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qyVIcfEenNJ1yTDvNBPfU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PRm4k3g6y5RmBbDIhWddR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MwcyAfvKdHm6JGFGVaS.B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b9siEjSp0OACih40GDVpd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XPdWtTQJVQ.iBDEB0xSPT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ta3x7ry4fBbdxVUs3v_B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J.M0r01iDSsrRX7myl1lI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_KgH73.JUAfGKsdSpdyv6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n5Nd1mCXmu1O4W4CzPcGI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97bFf7EMWbE3b1EvDYlph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bxnEPE9ntVP1gTnn9D1hB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GDZSQ1PjWoBMySFVdi36xg"/>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O0oeJjhIIVHzxZmSQqWDD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6Wq74iEI73jF0Et45LORa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DZwFglzIMLpPI3HjuaR2K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yZau3gt5NRryI0b62cE75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xZ.YCpxqNTuTH95jeRDzA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InKde1oD9NGSELF.m3DKm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cpIiKQYWlsw6DNCUjquFZ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sv0K.arMF55WBVTNTCJZD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EHpEW5ftsUpUfB8k9b01N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Pi7G80PhSF0DYCQg_UF1x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0fNU03LOiCCijw0gwJN_B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fBNP8e1mA6l4I_hBeMFPI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g5b6cxDG_l7bdVRmXxMlAA"/>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JrVu3FiVvkHtC6Db9hNNr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yg2BJlH04V_AoW8IvtvZc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O8a18VsijDlnnLXI6JlOI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GPgcZHvu8LJY7XpLqmcu2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wygcu2LuKfF_MSacUfMvV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CnL9o9gUwk4OecfXqSCP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xV9se3Q1lq3cOiDzmQlw2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PfaZpIO4RCqRVZk4fjia4Q"/>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81Vh7S8YlDZeFCoPsHATx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fzjmyQGeVQq8yL.AyW3Y9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BrQVKg4ebyVWV3UavecKYw"/>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c1mnui.RJrg1TllPrR6wQ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iSKg0EiD8aYXrLYvCs3Ss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xQtWTqNZmEEItnFUhfHykA"/>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4kNQKSe0FX2eJASsZ3584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vE6DBv6Lt_6XVi2k2Dg3A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wOk23aOgeXrPfYxuMxY9l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CMx6WsU5W2EBz_DxdAjux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DmPG2f2_5fpzUdlB1bocW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FDcE.9cJFaFTImUSoa9KY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L2kI3qGXLu1IYCy3a2cG5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4cYcIbse3n4ZlqNer7RfMw"/>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Iv0M7Of4dzGlcDVMzM5qQ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DM0t76yXb6Ba4GwwAgOPb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8uluUGBzdkEGwp9_BV_f7w"/>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Ssl.kFIqM.wM4ThMuO.Ss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rMOww305K3EtyJZWxuTd8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_eTD.34GTNiFQUo45IXJ4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L_dQRmBPPCV0Hlu.qDhF2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0FONr3vKGMMWcv.NUtJaR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oB71lMaD57sqBu.t1T9_eQ"/>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KwmqyN9bexEupGu4p2aad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2igZkXsz6ZNFdu.uEbPPA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nZtKQfcVVDyOApDH7VGIf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jyEb6a5LIG7aSLQVUnU64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RLxBj9Yuvn86.g57Xqo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58JSZuLQq0irFAKdxRzU4w"/>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2gbDYCSCFPp_O.xJWBcpt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CGtY26.0VnfWPhJdNR1.N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JikRkFpjB6p92yD9DfpNL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iuzPLIATZPV21H8.lEn5U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k..7vWkBs9jsw0KFABC8d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dNDdwZcUrf6Rgx1nM5cJ.Q"/>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q6ZGQwqdGXR8eYh2G787.Q"/>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yJQddQTStSMu8r3bj9hC0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rIX4q3EAWaod_2VRqJSdM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fini0oAvivdNgl3YLwOEQ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_ynUViHdb6xJIf2T8J9Y5Q"/>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MIB49_mOAsSjGTXRjfu0y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5lEpwBfa6V0klPP_CDEQb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ttG2fyQWCZ37ysIGnQCOp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Fx6WkjhpopOplyN.WViS7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9N6wBrS814CfSxzhkz4fCg"/>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Q9VeuSGie5Irwe1DTvcNJ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zZAXSWgUdSWaelSn2qSyo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r.5ZjRJ7JRhLlEiTmVc.Hw"/>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7abgu_areMFp4rhvyYsIFg"/>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J8gD926ew9a1PG0UdSll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phCDCCQjq9MLWRjK0F.2Tg"/>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1HgcYyk1stGEOMJ0r19d2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ASvpz_vXrirj7.dx0TVoL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Mf6HmO3TVl0L96u18D4XNA"/>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XqpcFNM56LWBgBTzhlALE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kFqDT31wPuKMf52WWk16z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_haXFkUwqzl574Gg_nOdg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qHSJOrJVB98FfAuK5tO9F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waXlg0ehnNOvfd6MPxqh1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8B0l9oAmPClU9jLWP4VHwg"/>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vwWGvYCouFBJmoHBjzLit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FJd3y9029LpZofYKR4dPY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zQUu2ygLaRjvg4YqQFrMb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8NoSC5ZrTBrspWqiZsBMe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UzIE0v86p1NkoCqeIcPS2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OFD9ktWeXMXazgSBQTpzdg"/>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aq7j1NPrMl3HAl4.C8d.Ug"/>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ACfuMnAyRGlD.TcprjehU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rEkHuzGUAbyiQPz0xZ85fQ"/>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N0mU_WD7wEywm4HeJFcdmA"/>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bT.kwUHtGTuZ6ZH5KkoDy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F_xjILaq6CKOYxSxd1Kg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ADoTE9u_47oEgVOHOlqFeA"/>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SUfJAYuJH3pjxzJzDJNub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879tidIbUJ1eENbuJR9rh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4wWGaDzw6jjmVyqo12HNC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ATujpvFDOSPHQLf8.fk92A"/>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zOA74CPuI4wbN3zq8B9c5A"/>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X7Wd0Gze36cxvh7dmnY8D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wCrJRxTrVrXvLfUt8Mt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RbGAIEQQmkQw_ciBOLX3r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nVMnH1odhlpOz2D5phe2Bw"/>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WhQ9gvZkEHk4MxfZm4lJW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e6rCq10GQoz7S4uK7GJAg"/>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KBT_hdjVWc1GXWMpbDS.j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5FHOuq_BtYTWnGcCGP2KAQ"/>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57oDFCLqTR8YyLoS1lzvQ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7merAK17_QCW2N3uYGZJH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smaQCZy4zHkkJjXFGTE4w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vWzgFBAia3k5UnhXPUYc8g"/>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x_TpA4Dcy6owlvl3IzlrWg"/>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_MhqyVxLVDcZcOCTWZoW7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T6ahodKMWq8nP5kE7WYcQ"/>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JwcGgguq.TZ_pQSVPagiq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jg3fgfNXy_BGPpEfbvMgm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KFqbNskWpD4dxMfx0iLFm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rRwOG9ZOgqkU7LHxqcCfE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rjBHJbWqNc9ka94ulttzk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jgoBKohdGWEauNNYODDOo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_HSbcxIQKUU1K3wQzNVZX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_0QkcUHZjyiJUxNR248Y4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YG0_u9JsBtGEmTisU6egR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IN.JwXF0p0pSVwCZyBQ9.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RREzbClkBUDL0hjIM0pRX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Iyj3ru5iJDjg1Ji92qT3i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FjGl4idQRh1GdDxyQTsBn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YcbDPhFM23Evf.BnA4ON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ofUis_4PQ3HAsm_G29Dxs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aFMlZ2XY75Ti_5cmznX5a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L4yTh.drUH_tWvIUew6y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bxXoJQKuqBA5MciajXod9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rtOsajerM07yqn9khTQlA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Seaj_8tSWcrg_z4NdisSN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IdwiFDN9Dawe7MR7iBpy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d9YIumVXHMTYP86._INR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xWUNtZNGF9IaIugp_1ef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9u85VIm9Z9RRKwzZnBgC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bn8Jo9t73Ophxt5ut2v6l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KD3DXbYBrek1Lj2Qx6p7y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zZIYCQl5c1i7lHWszL9rR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BiI98eYETRfK0HB6HFu8l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LuazC8GqOOgAPrSo5nspm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wkz8ratMmO3pYysIQUUls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PIL41r7oJABDox5GShoxB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ChtHNvF2hTlDarBSC1YbH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KEW4a8n8X56CC24yWorCf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FE4C6GNmCiQUsQO5WAoZc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mvCm5UkDzQX34vtCc9_Tj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myCZ1I_ixokU07u8Fw2Hz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feQ5VmVsALukIrs.O6mN6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Oe6WsNopXlLJtDlbyTclr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3qXHkEKSebDLMR3nYteJS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5voyJjbVS9Xo3SUtgukcEQ"/>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yFaUt..jmm0_PmuSQUgWI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fPlWS3q2j3MKYHUJI0gf.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Lmn6seacjsZOVKYNUWPEp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6O0bV9ncKrPWeY3mxhWie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Ezgs90RHm7Z5wRCEhJ5NL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YmtjVZBmD5EYXfj9cxqTS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vV9ho2hAmlya4_BJpuNe6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__Es5qzYUzDTcJ.mgsvBl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a2mnr5coLn75uLFj8QZ12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iFGEgkbzE7aHNz3tOyIAR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Zc0.ClhRLPFN0C_7aKxP9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1bPH3RLk78rSabgtIKQkE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JUEcWuo40xmYwigt.401v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UJdhF2GHnszKh8_mbA2WF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XFsKkmfrTqjkpNhyf02DG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ZKlroaQpY8F0NxID1WPVa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6dKOgF5owYDYYhvWtNbaV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PyRjgCW7snexK308CPZrhg"/>
</p:tagLst>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8908212-0359-4533-bb55-0e22086983c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645B1391EE7599408FB7E5250B167FCE" ma:contentTypeVersion="14" ma:contentTypeDescription="Crear nuevo documento." ma:contentTypeScope="" ma:versionID="b350add915ed6b3a8ac9520dd0c4eb52">
  <xsd:schema xmlns:xsd="http://www.w3.org/2001/XMLSchema" xmlns:xs="http://www.w3.org/2001/XMLSchema" xmlns:p="http://schemas.microsoft.com/office/2006/metadata/properties" xmlns:ns3="58908212-0359-4533-bb55-0e22086983c1" xmlns:ns4="ed8944da-cd60-41d7-8bd0-58f94a8827d4" targetNamespace="http://schemas.microsoft.com/office/2006/metadata/properties" ma:root="true" ma:fieldsID="720bd5a1fb9ee44eececed3fa242ce40" ns3:_="" ns4:_="">
    <xsd:import namespace="58908212-0359-4533-bb55-0e22086983c1"/>
    <xsd:import namespace="ed8944da-cd60-41d7-8bd0-58f94a8827d4"/>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SystemTags" minOccurs="0"/>
                <xsd:element ref="ns3:MediaServiceOCR" minOccurs="0"/>
                <xsd:element ref="ns3:MediaLengthInSecond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908212-0359-4533-bb55-0e22086983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8944da-cd60-41d7-8bd0-58f94a8827d4"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7235-BEC4-4F82-87A8-2F5DAD53B5F9}">
  <ds:schemaRefs>
    <ds:schemaRef ds:uri="58908212-0359-4533-bb55-0e22086983c1"/>
    <ds:schemaRef ds:uri="ed8944da-cd60-41d7-8bd0-58f94a8827d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9BF405E-7930-4D5C-ABB3-493E9D6D6CEA}">
  <ds:schemaRefs>
    <ds:schemaRef ds:uri="http://schemas.microsoft.com/sharepoint/v3/contenttype/forms"/>
  </ds:schemaRefs>
</ds:datastoreItem>
</file>

<file path=customXml/itemProps3.xml><?xml version="1.0" encoding="utf-8"?>
<ds:datastoreItem xmlns:ds="http://schemas.openxmlformats.org/officeDocument/2006/customXml" ds:itemID="{50258FD5-D14F-4EEE-9726-30A5F13E5E53}">
  <ds:schemaRefs>
    <ds:schemaRef ds:uri="58908212-0359-4533-bb55-0e22086983c1"/>
    <ds:schemaRef ds:uri="ed8944da-cd60-41d7-8bd0-58f94a8827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90a8aec3-e044-4c52-b490-93621ab5ae6b}" enabled="0" method="" siteId="{90a8aec3-e044-4c52-b490-93621ab5ae6b}" removed="1"/>
</clbl:labelList>
</file>

<file path=docProps/app.xml><?xml version="1.0" encoding="utf-8"?>
<Properties xmlns="http://schemas.openxmlformats.org/officeDocument/2006/extended-properties" xmlns:vt="http://schemas.openxmlformats.org/officeDocument/2006/docPropsVTypes">
  <Template>Minimalist sales pitch</Template>
  <TotalTime>0</TotalTime>
  <Words>2644</Words>
  <Application>Microsoft Office PowerPoint</Application>
  <PresentationFormat>Widescreen</PresentationFormat>
  <Paragraphs>496</Paragraphs>
  <Slides>33</Slides>
  <Notes>32</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8" baseType="lpstr">
      <vt:lpstr>Arial</vt:lpstr>
      <vt:lpstr>Calibri</vt:lpstr>
      <vt:lpstr>Tenorite</vt:lpstr>
      <vt:lpstr>Monoline</vt:lpstr>
      <vt:lpstr>think-cell Slide</vt:lpstr>
      <vt:lpstr>DRAINPOWER.EU</vt:lpstr>
      <vt:lpstr>MEET THE TEAM</vt:lpstr>
      <vt:lpstr>Table of content</vt:lpstr>
      <vt:lpstr>PowerPoint Presentation</vt:lpstr>
      <vt:lpstr>PowerPoint Presentation</vt:lpstr>
      <vt:lpstr>PowerPoint Presentation</vt:lpstr>
      <vt:lpstr>PowerPoint Presentation</vt:lpstr>
      <vt:lpstr>Table of content</vt:lpstr>
      <vt:lpstr>European Market Size</vt:lpstr>
      <vt:lpstr>Competitor Analysis</vt:lpstr>
      <vt:lpstr>Table of content</vt:lpstr>
      <vt:lpstr>Customer validations</vt:lpstr>
      <vt:lpstr>Minimum Viable Product</vt:lpstr>
      <vt:lpstr>Case Study on Drain Water Heat Pump</vt:lpstr>
      <vt:lpstr>Table of content</vt:lpstr>
      <vt:lpstr>Pricing Strategy</vt:lpstr>
      <vt:lpstr>Implementation Plan</vt:lpstr>
      <vt:lpstr>PowerPoint Presentation</vt:lpstr>
      <vt:lpstr>Investor Exit Strategy </vt:lpstr>
      <vt:lpstr>PowerPoint Presentation</vt:lpstr>
      <vt:lpstr>PowerPoint Presentation</vt:lpstr>
      <vt:lpstr>PowerPoint Presentation</vt:lpstr>
      <vt:lpstr>Current IPR Situation</vt:lpstr>
      <vt:lpstr>Current IPR Situation</vt:lpstr>
      <vt:lpstr>PowerPoint Presentation</vt:lpstr>
      <vt:lpstr>PowerPoint Presentation</vt:lpstr>
      <vt:lpstr>PowerPoint Presentation</vt:lpstr>
      <vt:lpstr>PowerPoint Presentation</vt:lpstr>
      <vt:lpstr>HR Strategy</vt:lpstr>
      <vt:lpstr>PowerPoint Presentation</vt:lpstr>
      <vt:lpstr>UPC TES LAb</vt:lpstr>
      <vt:lpstr>PowerPoint Presentation</vt:lpstr>
      <vt:lpstr>Thermodynamics of a heat pump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Axion energy</dc:title>
  <dc:creator>Perez Yeptho</dc:creator>
  <cp:lastModifiedBy>Patrick Doran</cp:lastModifiedBy>
  <cp:revision>8</cp:revision>
  <dcterms:created xsi:type="dcterms:W3CDTF">2023-11-10T08:49:26Z</dcterms:created>
  <dcterms:modified xsi:type="dcterms:W3CDTF">2025-11-02T19:56:59Z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0x010100645B1391EE7599408FB7E5250B167FCE</vt:lpwstr>
  </property>
</Properties>
</file>